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9"/>
  </p:notesMasterIdLst>
  <p:sldIdLst>
    <p:sldId id="294" r:id="rId3"/>
    <p:sldId id="295" r:id="rId4"/>
    <p:sldId id="299" r:id="rId5"/>
    <p:sldId id="297" r:id="rId6"/>
    <p:sldId id="260" r:id="rId7"/>
    <p:sldId id="261" r:id="rId8"/>
    <p:sldId id="262" r:id="rId9"/>
    <p:sldId id="263" r:id="rId10"/>
    <p:sldId id="281" r:id="rId11"/>
    <p:sldId id="288" r:id="rId12"/>
    <p:sldId id="283" r:id="rId13"/>
    <p:sldId id="284" r:id="rId14"/>
    <p:sldId id="285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86" r:id="rId23"/>
    <p:sldId id="271" r:id="rId24"/>
    <p:sldId id="272" r:id="rId25"/>
    <p:sldId id="300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8289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36579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54869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731593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9144914" algn="l" defTabSz="365796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10973897" algn="l" defTabSz="365796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12802880" algn="l" defTabSz="365796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14631863" algn="l" defTabSz="365796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80774" autoAdjust="0"/>
  </p:normalViewPr>
  <p:slideViewPr>
    <p:cSldViewPr snapToObjects="1" showGuides="1">
      <p:cViewPr>
        <p:scale>
          <a:sx n="100" d="100"/>
          <a:sy n="100" d="100"/>
        </p:scale>
        <p:origin x="-340" y="-48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6" d="100"/>
        <a:sy n="116" d="100"/>
      </p:scale>
      <p:origin x="0" y="0"/>
    </p:cViewPr>
  </p:notesTextViewPr>
  <p:sorterViewPr>
    <p:cViewPr>
      <p:scale>
        <a:sx n="100" d="100"/>
        <a:sy n="100" d="100"/>
      </p:scale>
      <p:origin x="0" y="6984"/>
    </p:cViewPr>
  </p:sorterViewPr>
  <p:notesViewPr>
    <p:cSldViewPr snapToObjects="1">
      <p:cViewPr varScale="1">
        <p:scale>
          <a:sx n="62" d="100"/>
          <a:sy n="62" d="100"/>
        </p:scale>
        <p:origin x="-2380" y="-76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6BAA12C-4ABA-4CB0-B9DF-AFDAC2E8C5A3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E89C3195-6C40-41A3-A856-486AC4ECD08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258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983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966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6949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5932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4914" algn="l" defTabSz="365796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3897" algn="l" defTabSz="365796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2880" algn="l" defTabSz="365796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31863" algn="l" defTabSz="365796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dirty="0"/>
              <a:t>Fig 2-1 Environmental Model of an </a:t>
            </a:r>
            <a:r>
              <a:rPr lang="en-GB" sz="1300" dirty="0" smtClean="0"/>
              <a:t>OAIS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314E55-3A80-4E2C-808F-F131F040634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sz="1300" b="1" dirty="0"/>
              <a:t>Figure 4-6: Functions of Preservation Planning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E44BAE-33EA-4495-94DA-FC49421DB941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b="1" dirty="0"/>
              <a:t>Figure 4-7: Functions of Access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A53AE9-5FBB-4CB5-AA86-461E370EC37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sz="1300" b="1" dirty="0"/>
              <a:t>Figure 4-8: OAIS Data Flow Diagram </a:t>
            </a:r>
          </a:p>
          <a:p>
            <a:pPr eaLnBrk="1" hangingPunct="1"/>
            <a:endParaRPr lang="pt-BR" sz="1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1D235-3B50-4E57-B414-ECC29BF5731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/>
            <a:r>
              <a:rPr lang="fr-FR" sz="1300" b="1" dirty="0"/>
              <a:t>Figure 4-9: Administration </a:t>
            </a:r>
            <a:r>
              <a:rPr lang="fr-FR" sz="1300" b="1" dirty="0" err="1"/>
              <a:t>Context</a:t>
            </a:r>
            <a:r>
              <a:rPr lang="fr-FR" sz="1300" b="1" dirty="0"/>
              <a:t> </a:t>
            </a:r>
            <a:r>
              <a:rPr lang="fr-FR" sz="1300" b="1" dirty="0" err="1"/>
              <a:t>Diagram</a:t>
            </a:r>
            <a:r>
              <a:rPr lang="fr-FR" sz="1300" b="1" dirty="0"/>
              <a:t> </a:t>
            </a:r>
          </a:p>
          <a:p>
            <a:pPr eaLnBrk="1" hangingPunct="1"/>
            <a:endParaRPr lang="fr-FR" sz="1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15A2A3-16BE-4964-B172-7B09E9C9A9CA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300" b="1" dirty="0"/>
              <a:t>Figure 4-10: Information Object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8170AF-D11C-49E2-A0D5-B1EECD4D528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1300" b="1" dirty="0"/>
              <a:t>Figure 4-11: </a:t>
            </a:r>
            <a:r>
              <a:rPr lang="fr-FR" sz="1300" b="1" dirty="0" err="1"/>
              <a:t>Representation</a:t>
            </a:r>
            <a:r>
              <a:rPr lang="fr-FR" sz="1300" b="1" dirty="0"/>
              <a:t> Information Object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811908-5F95-45DE-A8A2-D4040AF7CE78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300" b="1" dirty="0"/>
              <a:t>Figure 4-12: Information Object Taxonomy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1740E5-90B1-424E-96A4-225AA8759683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1300" b="1" dirty="0"/>
              <a:t>Figure 4-13: Information Package Contents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D2C123-9D27-41EA-9E8A-B029986BD05E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300" b="1" dirty="0"/>
              <a:t>Figure 4-14: Information Package Taxonomy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39152A-B0EE-4ABA-8CE1-C246D267F8A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1300" b="1" dirty="0"/>
              <a:t>Figure 4-15: </a:t>
            </a:r>
            <a:r>
              <a:rPr lang="fr-FR" sz="1300" b="1" dirty="0" err="1"/>
              <a:t>Archival</a:t>
            </a:r>
            <a:r>
              <a:rPr lang="fr-FR" sz="1300" b="1" dirty="0"/>
              <a:t> Information Package (AIP)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73A98B-11E0-4FE3-99D3-A696F82F8AD3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300" b="1" dirty="0"/>
              <a:t>Figure 2-2: Obtaining Information from Data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017362-6FF0-43C6-A9A8-2470A47842B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1300" b="1" dirty="0"/>
              <a:t>Figure 4-16: </a:t>
            </a:r>
            <a:r>
              <a:rPr lang="fr-FR" sz="1300" b="1" dirty="0" err="1"/>
              <a:t>Preservation</a:t>
            </a:r>
            <a:r>
              <a:rPr lang="fr-FR" sz="1300" b="1" dirty="0"/>
              <a:t> Description Information (PDI)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1CAC06-DC59-4527-B444-8C1451D3CA07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300" b="1" dirty="0"/>
              <a:t>Figure 4-17: Package Description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733F10-F2E8-46A3-9DEC-BD93E5743EB7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b="1" dirty="0"/>
              <a:t>Figure 4-18: Archival Information Package (Detailed View) </a:t>
            </a:r>
          </a:p>
          <a:p>
            <a:pPr eaLnBrk="1" hangingPunct="1"/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CCF09E-C969-47FD-B7F9-462816C1180E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b="1" dirty="0"/>
              <a:t>Figure 4-19: Archival Specialization of the AIP </a:t>
            </a:r>
          </a:p>
          <a:p>
            <a:pPr eaLnBrk="1" hangingPunct="1"/>
            <a:endParaRPr lang="en-GB" sz="1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75D180-2651-4AEE-96AB-BA4123B65390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300" b="1" dirty="0"/>
              <a:t>Figure 4-20: Archival Specialization of the Package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770B95-8937-4B83-B348-B55B8351B398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1300" b="1" dirty="0"/>
              <a:t>Figure 4-21: </a:t>
            </a:r>
            <a:r>
              <a:rPr lang="fr-FR" sz="1300" b="1" dirty="0" err="1"/>
              <a:t>Archival</a:t>
            </a:r>
            <a:r>
              <a:rPr lang="fr-FR" sz="1300" b="1" dirty="0"/>
              <a:t> Information Unit (AIU)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5A8577-1A7A-4EB9-935B-EF528B993836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b="1" dirty="0"/>
              <a:t>Figure 4-22: Unit Description </a:t>
            </a:r>
          </a:p>
          <a:p>
            <a:pPr eaLnBrk="1" hangingPunct="1"/>
            <a:endParaRPr lang="en-GB" sz="1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AA9B01-55B2-43C0-B3D5-4C25A8417DD9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300" b="1" dirty="0"/>
              <a:t>Figure 4-23: Archive Information Collections Logical View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AA61ED-10AB-4F89-ABF5-A312C8523716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b="1" dirty="0"/>
              <a:t>Figure 4-24: Collection Descriptions </a:t>
            </a:r>
          </a:p>
          <a:p>
            <a:pPr eaLnBrk="1" hangingPunct="1"/>
            <a:endParaRPr lang="en-GB" sz="1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33A910-287B-4419-8588-DDC549F834A8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fr-FR" sz="1300" b="1" dirty="0"/>
              <a:t>Figure 4-25: Data Management Information </a:t>
            </a:r>
          </a:p>
          <a:p>
            <a:pPr eaLnBrk="1" hangingPunct="1"/>
            <a:endParaRPr lang="fr-FR" sz="1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9B1028-255D-4551-96F9-011CA0F526C5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300" b="1" dirty="0"/>
              <a:t>Figure 2-3: Information Package Concepts and Relationships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9F83E0-8080-4631-8155-08628ECBC9E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300" b="1" dirty="0"/>
              <a:t>Figure 4-26: High-Level Data Flows in an OAIS 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06F21E-07B2-4332-9336-8C139E61502D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b="1" dirty="0"/>
              <a:t>Figure 5-1: Conceptual View of Relationships Among Names and AIP Components </a:t>
            </a:r>
          </a:p>
          <a:p>
            <a:pPr eaLnBrk="1" hangingPunct="1"/>
            <a:endParaRPr lang="en-GB" sz="1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76CA8D-C822-4D4B-8B36-9EC6390C9345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sz="1300" dirty="0"/>
              <a:t>Fig 6-1 Cooperating Archives with Mutual Exchange Agreement</a:t>
            </a:r>
          </a:p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541DFE-10F0-426B-BE39-193A095A350C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sz="1300" b="1" dirty="0"/>
              <a:t>Figure 6‑2 Cooperating Archives with Standard Ingest and Access Methods</a:t>
            </a:r>
          </a:p>
          <a:p>
            <a:endParaRPr lang="en-GB" sz="1300" dirty="0"/>
          </a:p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9505EB-9DD8-433A-ABD9-8409048AABA1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sz="1300" b="1" dirty="0"/>
              <a:t>Figure 6-3: An OAIS Federation Employing a Common </a:t>
            </a:r>
            <a:r>
              <a:rPr lang="en-GB" sz="1300" b="1" dirty="0" err="1"/>
              <a:t>Catalog</a:t>
            </a:r>
            <a:r>
              <a:rPr lang="en-GB" sz="1300" b="1" dirty="0"/>
              <a:t> </a:t>
            </a:r>
          </a:p>
          <a:p>
            <a:endParaRPr lang="en-GB" sz="1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84716B-005B-4CDB-842F-98ED9AD47254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sz="1300" b="1" dirty="0"/>
              <a:t>Figure 6-4: Archives with Shared Storage </a:t>
            </a:r>
          </a:p>
          <a:p>
            <a:endParaRPr lang="en-GB" sz="1300" b="1" dirty="0"/>
          </a:p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0A13F6-C092-4000-AED4-190E079BED30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300" dirty="0"/>
              <a:t>Layered Information Model</a:t>
            </a: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9C3195-6C40-41A3-A856-486AC4ECD08E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sz="1300" b="1" dirty="0"/>
              <a:t>Figure 2-4: OAIS Archive External Data </a:t>
            </a:r>
          </a:p>
          <a:p>
            <a:pPr eaLnBrk="1" hangingPunct="1"/>
            <a:endParaRPr lang="pt-BR" sz="13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805563-B51B-4365-B3E1-0B0386E0FD3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b="1" dirty="0"/>
              <a:t>Figure 4-1: OAIS Functional Entities </a:t>
            </a:r>
          </a:p>
          <a:p>
            <a:pPr eaLnBrk="1" hangingPunct="1"/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AB1899-F34F-4D62-9FD5-0C3282DCE3BD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b="1" dirty="0"/>
              <a:t>Figure 4-2: Functions of Ingest </a:t>
            </a:r>
          </a:p>
          <a:p>
            <a:pPr eaLnBrk="1" hangingPunct="1"/>
            <a:endParaRPr lang="en-GB" sz="1300" b="1" dirty="0"/>
          </a:p>
          <a:p>
            <a:endParaRPr lang="en-GB" sz="1300" dirty="0"/>
          </a:p>
          <a:p>
            <a:r>
              <a:rPr lang="en-GB" sz="1300" dirty="0"/>
              <a:t> </a:t>
            </a:r>
          </a:p>
          <a:p>
            <a:pPr eaLnBrk="1" hangingPunct="1"/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81B5F3-AA7F-4FBC-BBF9-CB770150710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dirty="0"/>
              <a:t>Archival Storage Fig 4-3</a:t>
            </a:r>
          </a:p>
          <a:p>
            <a:pPr eaLnBrk="1" hangingPunct="1"/>
            <a:endParaRPr lang="en-GB" sz="1300" dirty="0"/>
          </a:p>
          <a:p>
            <a:pPr eaLnBrk="1" hangingPunct="1"/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7A61F7-4CD5-4B58-A145-F30AA1C6F3C8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sz="1300" b="1" dirty="0"/>
              <a:t>Figure 4-4: Functions of Data Management </a:t>
            </a:r>
            <a:endParaRPr lang="en-GB" sz="1300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398307-675D-44A7-A83A-0AD3A278E9AF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defRPr/>
            </a:pPr>
            <a:r>
              <a:rPr lang="en-GB" sz="1300" b="1" dirty="0"/>
              <a:t>Figure 4-5: Functions of Administration</a:t>
            </a:r>
          </a:p>
          <a:p>
            <a:pPr eaLnBrk="1" hangingPunct="1">
              <a:defRPr/>
            </a:pPr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37086B-458B-472B-8816-BB08B65186E8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557" y="8522688"/>
            <a:ext cx="31093649" cy="58807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7115" y="15546599"/>
            <a:ext cx="25606534" cy="70112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3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2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1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FF3A8-0F2A-4294-AB7C-1A45CDD2D63D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BDB51-5140-493E-9E45-42C32CC968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0951E-4BC7-45AE-9E3A-C49A24F5474E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5369F-ED1F-4B43-96F4-0EAA52CCED2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21053" y="1098681"/>
            <a:ext cx="8230672" cy="234088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9038" y="1098681"/>
            <a:ext cx="24082336" cy="234088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B8148-421B-4688-B931-C3FB3F7AC467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DEA6F-0BEF-4308-B6D6-4770EAC9F53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FF3A8-0F2A-4294-AB7C-1A45CDD2D6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BDB51-5140-493E-9E45-42C32CC968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55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C0701-AD89-4D41-A678-8765789B2F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7C568-90A5-4321-BDAB-E5209911B32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85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8623F-F64F-485C-B487-0166DB64056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4FCDC-BC2C-4B1B-A766-C573E6AD81E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891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1126-D7D9-458A-88C1-16A406D3324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F5E50-8D0E-4E2A-A67C-73CE40F9C9E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487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0BD81-5B0D-499F-A56E-F8FE512D27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C4201-E872-44DC-AC9C-78296C93F50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236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2B026-B717-4065-83D0-533F0C75D82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20639-0B8C-464C-9A0D-EA7C003295F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412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1C79-4D61-487D-84DA-BD6B52811B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83953-7E2C-4998-B013-D04685D5517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4719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C9259-5DFF-4F59-B582-D50F01480CE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C8A0-EC01-4041-8E79-8FBD1A7326D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4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C0701-AD89-4D41-A678-8765789B2FA7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7C568-90A5-4321-BDAB-E5209911B3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49B8D-412A-4BA9-9040-3939FBCCC0A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AC041-9969-4294-AA70-5C91094762E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958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0951E-4BC7-45AE-9E3A-C49A24F547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5369F-ED1F-4B43-96F4-0EAA52CCED23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50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B8148-421B-4688-B931-C3FB3F7AC46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DEA6F-0BEF-4308-B6D6-4770EAC9F53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04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628" y="17629642"/>
            <a:ext cx="31093649" cy="5448931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628" y="11628199"/>
            <a:ext cx="31093649" cy="6001443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28983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96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6949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93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914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3897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288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186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8623F-F64F-485C-B487-0166DB640565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4FCDC-BC2C-4B1B-A766-C573E6AD81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9038" y="6401543"/>
            <a:ext cx="16156504" cy="18105947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5221" y="6401543"/>
            <a:ext cx="16156504" cy="18105947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1126-D7D9-458A-88C1-16A406D33249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F5E50-8D0E-4E2A-A67C-73CE40F9C9E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038" y="6141163"/>
            <a:ext cx="16162856" cy="2559344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983" indent="0">
              <a:buNone/>
              <a:defRPr sz="8000" b="1"/>
            </a:lvl2pPr>
            <a:lvl3pPr marL="3657966" indent="0">
              <a:buNone/>
              <a:defRPr sz="7200" b="1"/>
            </a:lvl3pPr>
            <a:lvl4pPr marL="5486949" indent="0">
              <a:buNone/>
              <a:defRPr sz="6400" b="1"/>
            </a:lvl4pPr>
            <a:lvl5pPr marL="7315932" indent="0">
              <a:buNone/>
              <a:defRPr sz="6400" b="1"/>
            </a:lvl5pPr>
            <a:lvl6pPr marL="9144914" indent="0">
              <a:buNone/>
              <a:defRPr sz="6400" b="1"/>
            </a:lvl6pPr>
            <a:lvl7pPr marL="10973897" indent="0">
              <a:buNone/>
              <a:defRPr sz="6400" b="1"/>
            </a:lvl7pPr>
            <a:lvl8pPr marL="12802880" indent="0">
              <a:buNone/>
              <a:defRPr sz="6400" b="1"/>
            </a:lvl8pPr>
            <a:lvl9pPr marL="14631863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038" y="8700507"/>
            <a:ext cx="16162856" cy="15806981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2522" y="6141163"/>
            <a:ext cx="16169205" cy="2559344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983" indent="0">
              <a:buNone/>
              <a:defRPr sz="8000" b="1"/>
            </a:lvl2pPr>
            <a:lvl3pPr marL="3657966" indent="0">
              <a:buNone/>
              <a:defRPr sz="7200" b="1"/>
            </a:lvl3pPr>
            <a:lvl4pPr marL="5486949" indent="0">
              <a:buNone/>
              <a:defRPr sz="6400" b="1"/>
            </a:lvl4pPr>
            <a:lvl5pPr marL="7315932" indent="0">
              <a:buNone/>
              <a:defRPr sz="6400" b="1"/>
            </a:lvl5pPr>
            <a:lvl6pPr marL="9144914" indent="0">
              <a:buNone/>
              <a:defRPr sz="6400" b="1"/>
            </a:lvl6pPr>
            <a:lvl7pPr marL="10973897" indent="0">
              <a:buNone/>
              <a:defRPr sz="6400" b="1"/>
            </a:lvl7pPr>
            <a:lvl8pPr marL="12802880" indent="0">
              <a:buNone/>
              <a:defRPr sz="6400" b="1"/>
            </a:lvl8pPr>
            <a:lvl9pPr marL="14631863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2522" y="8700507"/>
            <a:ext cx="16169205" cy="15806981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0BD81-5B0D-499F-A56E-F8FE512D27BE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C4201-E872-44DC-AC9C-78296C93F5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2B026-B717-4065-83D0-533F0C75D826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20639-0B8C-464C-9A0D-EA7C003295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1C79-4D61-487D-84DA-BD6B52811BAC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83953-7E2C-4998-B013-D04685D551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040" y="1092326"/>
            <a:ext cx="12034819" cy="4648738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2062" y="1092328"/>
            <a:ext cx="20449663" cy="23415162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040" y="5741066"/>
            <a:ext cx="12034819" cy="18766424"/>
          </a:xfrm>
        </p:spPr>
        <p:txBody>
          <a:bodyPr/>
          <a:lstStyle>
            <a:lvl1pPr marL="0" indent="0">
              <a:buNone/>
              <a:defRPr sz="5600"/>
            </a:lvl1pPr>
            <a:lvl2pPr marL="1828983" indent="0">
              <a:buNone/>
              <a:defRPr sz="4800"/>
            </a:lvl2pPr>
            <a:lvl3pPr marL="3657966" indent="0">
              <a:buNone/>
              <a:defRPr sz="4000"/>
            </a:lvl3pPr>
            <a:lvl4pPr marL="5486949" indent="0">
              <a:buNone/>
              <a:defRPr sz="3600"/>
            </a:lvl4pPr>
            <a:lvl5pPr marL="7315932" indent="0">
              <a:buNone/>
              <a:defRPr sz="3600"/>
            </a:lvl5pPr>
            <a:lvl6pPr marL="9144914" indent="0">
              <a:buNone/>
              <a:defRPr sz="3600"/>
            </a:lvl6pPr>
            <a:lvl7pPr marL="10973897" indent="0">
              <a:buNone/>
              <a:defRPr sz="3600"/>
            </a:lvl7pPr>
            <a:lvl8pPr marL="12802880" indent="0">
              <a:buNone/>
              <a:defRPr sz="3600"/>
            </a:lvl8pPr>
            <a:lvl9pPr marL="1463186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C9259-5DFF-4F59-B582-D50F01480CED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C8A0-EC01-4041-8E79-8FBD1A7326D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0085" y="19204623"/>
            <a:ext cx="21948458" cy="2267214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70085" y="2451384"/>
            <a:ext cx="21948458" cy="16461105"/>
          </a:xfrm>
        </p:spPr>
        <p:txBody>
          <a:bodyPr rtlCol="0">
            <a:normAutofit/>
          </a:bodyPr>
          <a:lstStyle>
            <a:lvl1pPr marL="0" indent="0">
              <a:buNone/>
              <a:defRPr sz="12800"/>
            </a:lvl1pPr>
            <a:lvl2pPr marL="1828983" indent="0">
              <a:buNone/>
              <a:defRPr sz="11200"/>
            </a:lvl2pPr>
            <a:lvl3pPr marL="3657966" indent="0">
              <a:buNone/>
              <a:defRPr sz="9600"/>
            </a:lvl3pPr>
            <a:lvl4pPr marL="5486949" indent="0">
              <a:buNone/>
              <a:defRPr sz="8000"/>
            </a:lvl4pPr>
            <a:lvl5pPr marL="7315932" indent="0">
              <a:buNone/>
              <a:defRPr sz="8000"/>
            </a:lvl5pPr>
            <a:lvl6pPr marL="9144914" indent="0">
              <a:buNone/>
              <a:defRPr sz="8000"/>
            </a:lvl6pPr>
            <a:lvl7pPr marL="10973897" indent="0">
              <a:buNone/>
              <a:defRPr sz="8000"/>
            </a:lvl7pPr>
            <a:lvl8pPr marL="12802880" indent="0">
              <a:buNone/>
              <a:defRPr sz="8000"/>
            </a:lvl8pPr>
            <a:lvl9pPr marL="14631863" indent="0">
              <a:buNone/>
              <a:defRPr sz="8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70085" y="21471837"/>
            <a:ext cx="21948458" cy="3219821"/>
          </a:xfrm>
        </p:spPr>
        <p:txBody>
          <a:bodyPr/>
          <a:lstStyle>
            <a:lvl1pPr marL="0" indent="0">
              <a:buNone/>
              <a:defRPr sz="5600"/>
            </a:lvl1pPr>
            <a:lvl2pPr marL="1828983" indent="0">
              <a:buNone/>
              <a:defRPr sz="4800"/>
            </a:lvl2pPr>
            <a:lvl3pPr marL="3657966" indent="0">
              <a:buNone/>
              <a:defRPr sz="4000"/>
            </a:lvl3pPr>
            <a:lvl4pPr marL="5486949" indent="0">
              <a:buNone/>
              <a:defRPr sz="3600"/>
            </a:lvl4pPr>
            <a:lvl5pPr marL="7315932" indent="0">
              <a:buNone/>
              <a:defRPr sz="3600"/>
            </a:lvl5pPr>
            <a:lvl6pPr marL="9144914" indent="0">
              <a:buNone/>
              <a:defRPr sz="3600"/>
            </a:lvl6pPr>
            <a:lvl7pPr marL="10973897" indent="0">
              <a:buNone/>
              <a:defRPr sz="3600"/>
            </a:lvl7pPr>
            <a:lvl8pPr marL="12802880" indent="0">
              <a:buNone/>
              <a:defRPr sz="3600"/>
            </a:lvl8pPr>
            <a:lvl9pPr marL="1463186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49B8D-412A-4BA9-9040-3939FBCCC0A6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AC041-9969-4294-AA70-5C91094762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29038" y="1098679"/>
            <a:ext cx="32922687" cy="4572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5797" tIns="182898" rIns="365797" bIns="1828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9038" y="6401543"/>
            <a:ext cx="32922687" cy="1810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5797" tIns="182898" rIns="365797" bIns="1828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9038" y="25428345"/>
            <a:ext cx="8535511" cy="1460669"/>
          </a:xfrm>
          <a:prstGeom prst="rect">
            <a:avLst/>
          </a:prstGeom>
        </p:spPr>
        <p:txBody>
          <a:bodyPr vert="horz" lIns="365797" tIns="182898" rIns="365797" bIns="18289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4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F7A91C-14F1-4738-94A3-9BA387B82574}" type="datetimeFigureOut">
              <a:rPr lang="en-US"/>
              <a:pPr>
                <a:defRPr/>
              </a:pPr>
              <a:t>14/05/2012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8428" y="25428345"/>
            <a:ext cx="11583908" cy="1460669"/>
          </a:xfrm>
          <a:prstGeom prst="rect">
            <a:avLst/>
          </a:prstGeom>
        </p:spPr>
        <p:txBody>
          <a:bodyPr vert="horz" lIns="365797" tIns="182898" rIns="365797" bIns="18289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4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6214" y="25428345"/>
            <a:ext cx="8535511" cy="1460669"/>
          </a:xfrm>
          <a:prstGeom prst="rect">
            <a:avLst/>
          </a:prstGeom>
        </p:spPr>
        <p:txBody>
          <a:bodyPr vert="horz" lIns="365797" tIns="182898" rIns="365797" bIns="18289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4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9ABD6D-93AF-4CB0-BC4F-4FB2037C969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5pPr>
      <a:lvl6pPr marL="1828983" algn="ctr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6pPr>
      <a:lvl7pPr marL="3657966" algn="ctr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7pPr>
      <a:lvl8pPr marL="5486949" algn="ctr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8pPr>
      <a:lvl9pPr marL="7315932" algn="ctr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9pPr>
    </p:titleStyle>
    <p:bodyStyle>
      <a:lvl1pPr marL="1371737" indent="-137173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2097" indent="-114311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457" indent="-9144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401440" indent="-9144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30423" indent="-9144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9406" indent="-914491" algn="l" defTabSz="3657966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8389" indent="-914491" algn="l" defTabSz="3657966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7372" indent="-914491" algn="l" defTabSz="3657966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6354" indent="-914491" algn="l" defTabSz="3657966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966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983" algn="l" defTabSz="3657966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966" algn="l" defTabSz="3657966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949" algn="l" defTabSz="3657966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932" algn="l" defTabSz="3657966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914" algn="l" defTabSz="3657966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3897" algn="l" defTabSz="3657966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2880" algn="l" defTabSz="3657966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1863" algn="l" defTabSz="3657966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F7A91C-14F1-4738-94A3-9BA387B8257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9ABD6D-93AF-4CB0-BC4F-4FB2037C969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87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3571875" y="2571750"/>
            <a:ext cx="1928813" cy="6465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dirty="0"/>
              <a:t>OAIS</a:t>
            </a:r>
          </a:p>
          <a:p>
            <a:pPr algn="ctr">
              <a:defRPr/>
            </a:pPr>
            <a:r>
              <a:rPr lang="en-GB" dirty="0"/>
              <a:t>(archive)</a:t>
            </a: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1285875" y="2714475"/>
            <a:ext cx="1071563" cy="369428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dirty="0"/>
              <a:t>Producer</a:t>
            </a: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3810690" y="4286710"/>
            <a:ext cx="1500188" cy="369428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/>
              <a:t>Management</a:t>
            </a: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6715125" y="2702597"/>
            <a:ext cx="1214438" cy="369428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/>
              <a:t>Consumer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2357438" y="2895600"/>
            <a:ext cx="1214437" cy="3175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" name="Straight Connector 10"/>
          <p:cNvCxnSpPr/>
          <p:nvPr/>
        </p:nvCxnSpPr>
        <p:spPr bwMode="auto">
          <a:xfrm flipV="1">
            <a:off x="5500688" y="2887663"/>
            <a:ext cx="1214437" cy="7937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4014788" y="3740150"/>
            <a:ext cx="1068387" cy="23813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0183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11500" y="195263"/>
            <a:ext cx="1857375" cy="7143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Administration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294063" y="1906588"/>
            <a:ext cx="1898650" cy="116046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Develop Preservation Strategies and Standards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348038" y="4046538"/>
            <a:ext cx="1789112" cy="116046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Monitor Designated Community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653213" y="3465513"/>
            <a:ext cx="2190750" cy="116046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Monitor Technology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2487613"/>
            <a:ext cx="2125663" cy="116046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Develop </a:t>
            </a:r>
            <a:r>
              <a:rPr lang="en-GB" b="1" dirty="0" smtClean="0">
                <a:solidFill>
                  <a:schemeClr val="tx1"/>
                </a:solidFill>
              </a:rPr>
              <a:t>Packaging Designs </a:t>
            </a:r>
            <a:r>
              <a:rPr lang="en-GB" b="1" dirty="0">
                <a:solidFill>
                  <a:schemeClr val="tx1"/>
                </a:solidFill>
              </a:rPr>
              <a:t>&amp; Migration Plans</a:t>
            </a:r>
          </a:p>
        </p:txBody>
      </p:sp>
      <p:sp>
        <p:nvSpPr>
          <p:cNvPr id="7" name="Rectangle 6"/>
          <p:cNvSpPr/>
          <p:nvPr/>
        </p:nvSpPr>
        <p:spPr>
          <a:xfrm>
            <a:off x="3313113" y="5838825"/>
            <a:ext cx="1857375" cy="7143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Producer</a:t>
            </a:r>
          </a:p>
        </p:txBody>
      </p:sp>
      <p:sp>
        <p:nvSpPr>
          <p:cNvPr id="8" name="Rectangle 7"/>
          <p:cNvSpPr/>
          <p:nvPr/>
        </p:nvSpPr>
        <p:spPr>
          <a:xfrm>
            <a:off x="482600" y="4568825"/>
            <a:ext cx="1857375" cy="7143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Consumer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25663" y="2735263"/>
            <a:ext cx="116840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3854450" y="1408113"/>
            <a:ext cx="996950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0" idx="2"/>
            <a:endCxn id="0" idx="0"/>
          </p:cNvCxnSpPr>
          <p:nvPr/>
        </p:nvCxnSpPr>
        <p:spPr>
          <a:xfrm rot="16200000" flipH="1">
            <a:off x="3925887" y="5522913"/>
            <a:ext cx="631825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0" idx="0"/>
            <a:endCxn id="0" idx="2"/>
          </p:cNvCxnSpPr>
          <p:nvPr/>
        </p:nvCxnSpPr>
        <p:spPr>
          <a:xfrm rot="5400000" flipH="1" flipV="1">
            <a:off x="3752850" y="3556000"/>
            <a:ext cx="979488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339975" y="4991100"/>
            <a:ext cx="1008063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0" idx="0"/>
            <a:endCxn id="0" idx="1"/>
          </p:cNvCxnSpPr>
          <p:nvPr/>
        </p:nvCxnSpPr>
        <p:spPr>
          <a:xfrm rot="5400000" flipH="1" flipV="1">
            <a:off x="1119187" y="495301"/>
            <a:ext cx="1935163" cy="2049462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stCxn id="0" idx="3"/>
            <a:endCxn id="0" idx="0"/>
          </p:cNvCxnSpPr>
          <p:nvPr/>
        </p:nvCxnSpPr>
        <p:spPr>
          <a:xfrm>
            <a:off x="5192713" y="2487613"/>
            <a:ext cx="2555875" cy="977900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endCxn id="0" idx="2"/>
          </p:cNvCxnSpPr>
          <p:nvPr/>
        </p:nvCxnSpPr>
        <p:spPr>
          <a:xfrm rot="10800000">
            <a:off x="1062038" y="3648075"/>
            <a:ext cx="2286000" cy="657225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0500" y="6704013"/>
            <a:ext cx="7959725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7113587" y="5665788"/>
            <a:ext cx="2074863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-1338262" y="5175250"/>
            <a:ext cx="305593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22" name="TextBox 60"/>
          <p:cNvSpPr txBox="1">
            <a:spLocks noChangeArrowheads="1"/>
          </p:cNvSpPr>
          <p:nvPr/>
        </p:nvSpPr>
        <p:spPr bwMode="auto">
          <a:xfrm>
            <a:off x="6653213" y="1942182"/>
            <a:ext cx="21907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Technology alerts</a:t>
            </a:r>
          </a:p>
          <a:p>
            <a:r>
              <a:rPr lang="en-GB" sz="1600" dirty="0">
                <a:latin typeface="Calibri" pitchFamily="34" charset="0"/>
              </a:rPr>
              <a:t>External data standards</a:t>
            </a:r>
          </a:p>
          <a:p>
            <a:r>
              <a:rPr lang="en-GB" sz="1600" dirty="0" smtClean="0">
                <a:latin typeface="Calibri" pitchFamily="34" charset="0"/>
              </a:rPr>
              <a:t>Prototype results</a:t>
            </a:r>
            <a:endParaRPr lang="en-GB" sz="1600" dirty="0">
              <a:latin typeface="Calibri" pitchFamily="34" charset="0"/>
            </a:endParaRPr>
          </a:p>
          <a:p>
            <a:r>
              <a:rPr lang="en-GB" sz="1600" dirty="0">
                <a:latin typeface="Calibri" pitchFamily="34" charset="0"/>
              </a:rPr>
              <a:t>Reports</a:t>
            </a:r>
          </a:p>
        </p:txBody>
      </p:sp>
      <p:sp>
        <p:nvSpPr>
          <p:cNvPr id="12323" name="TextBox 60"/>
          <p:cNvSpPr txBox="1">
            <a:spLocks noChangeArrowheads="1"/>
          </p:cNvSpPr>
          <p:nvPr/>
        </p:nvSpPr>
        <p:spPr bwMode="auto">
          <a:xfrm>
            <a:off x="7748588" y="2881313"/>
            <a:ext cx="11128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Prototype requests</a:t>
            </a:r>
          </a:p>
        </p:txBody>
      </p:sp>
      <p:sp>
        <p:nvSpPr>
          <p:cNvPr id="12324" name="TextBox 60"/>
          <p:cNvSpPr txBox="1">
            <a:spLocks noChangeArrowheads="1"/>
          </p:cNvSpPr>
          <p:nvPr/>
        </p:nvSpPr>
        <p:spPr bwMode="auto">
          <a:xfrm>
            <a:off x="7037388" y="4699000"/>
            <a:ext cx="1114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Prototype requests</a:t>
            </a:r>
          </a:p>
        </p:txBody>
      </p:sp>
      <p:sp>
        <p:nvSpPr>
          <p:cNvPr id="12325" name="TextBox 60"/>
          <p:cNvSpPr txBox="1">
            <a:spLocks noChangeArrowheads="1"/>
          </p:cNvSpPr>
          <p:nvPr/>
        </p:nvSpPr>
        <p:spPr bwMode="auto">
          <a:xfrm>
            <a:off x="4352925" y="5207000"/>
            <a:ext cx="2482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Product technologies</a:t>
            </a:r>
          </a:p>
        </p:txBody>
      </p:sp>
      <p:sp>
        <p:nvSpPr>
          <p:cNvPr id="12326" name="TextBox 60"/>
          <p:cNvSpPr txBox="1">
            <a:spLocks noChangeArrowheads="1"/>
          </p:cNvSpPr>
          <p:nvPr/>
        </p:nvSpPr>
        <p:spPr bwMode="auto">
          <a:xfrm>
            <a:off x="3348038" y="5500688"/>
            <a:ext cx="8937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Surveys</a:t>
            </a:r>
          </a:p>
        </p:txBody>
      </p:sp>
      <p:sp>
        <p:nvSpPr>
          <p:cNvPr id="12327" name="TextBox 60"/>
          <p:cNvSpPr txBox="1">
            <a:spLocks noChangeArrowheads="1"/>
          </p:cNvSpPr>
          <p:nvPr/>
        </p:nvSpPr>
        <p:spPr bwMode="auto">
          <a:xfrm>
            <a:off x="2649538" y="4953000"/>
            <a:ext cx="1428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Service requirements</a:t>
            </a:r>
          </a:p>
        </p:txBody>
      </p:sp>
      <p:sp>
        <p:nvSpPr>
          <p:cNvPr id="12328" name="TextBox 60"/>
          <p:cNvSpPr txBox="1">
            <a:spLocks noChangeArrowheads="1"/>
          </p:cNvSpPr>
          <p:nvPr/>
        </p:nvSpPr>
        <p:spPr bwMode="auto">
          <a:xfrm>
            <a:off x="2255838" y="4654550"/>
            <a:ext cx="8937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Surveys</a:t>
            </a:r>
          </a:p>
        </p:txBody>
      </p:sp>
      <p:sp>
        <p:nvSpPr>
          <p:cNvPr id="12329" name="TextBox 60"/>
          <p:cNvSpPr txBox="1">
            <a:spLocks noChangeArrowheads="1"/>
          </p:cNvSpPr>
          <p:nvPr/>
        </p:nvSpPr>
        <p:spPr bwMode="auto">
          <a:xfrm>
            <a:off x="168275" y="3648075"/>
            <a:ext cx="111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Prototype results</a:t>
            </a:r>
          </a:p>
        </p:txBody>
      </p:sp>
      <p:sp>
        <p:nvSpPr>
          <p:cNvPr id="12330" name="TextBox 60"/>
          <p:cNvSpPr txBox="1">
            <a:spLocks noChangeArrowheads="1"/>
          </p:cNvSpPr>
          <p:nvPr/>
        </p:nvSpPr>
        <p:spPr bwMode="auto">
          <a:xfrm>
            <a:off x="1138238" y="3648075"/>
            <a:ext cx="1973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Preservation requirements</a:t>
            </a:r>
          </a:p>
        </p:txBody>
      </p:sp>
      <p:sp>
        <p:nvSpPr>
          <p:cNvPr id="12331" name="TextBox 60"/>
          <p:cNvSpPr txBox="1">
            <a:spLocks noChangeArrowheads="1"/>
          </p:cNvSpPr>
          <p:nvPr/>
        </p:nvSpPr>
        <p:spPr bwMode="auto">
          <a:xfrm>
            <a:off x="4352925" y="830263"/>
            <a:ext cx="4508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Proposals; Recommendations; Risk analysis reports</a:t>
            </a:r>
          </a:p>
        </p:txBody>
      </p:sp>
      <p:sp>
        <p:nvSpPr>
          <p:cNvPr id="12332" name="TextBox 60"/>
          <p:cNvSpPr txBox="1">
            <a:spLocks noChangeArrowheads="1"/>
          </p:cNvSpPr>
          <p:nvPr/>
        </p:nvSpPr>
        <p:spPr bwMode="auto">
          <a:xfrm>
            <a:off x="4352925" y="1168400"/>
            <a:ext cx="45085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Operating policies, procedures, standards</a:t>
            </a:r>
          </a:p>
          <a:p>
            <a:r>
              <a:rPr lang="en-GB" sz="1600">
                <a:latin typeface="Calibri" pitchFamily="34" charset="0"/>
              </a:rPr>
              <a:t>Inventory reports; Performance info</a:t>
            </a:r>
          </a:p>
          <a:p>
            <a:r>
              <a:rPr lang="en-GB" sz="1600">
                <a:latin typeface="Calibri" pitchFamily="34" charset="0"/>
              </a:rPr>
              <a:t>Consumer comments</a:t>
            </a:r>
          </a:p>
          <a:p>
            <a:endParaRPr lang="en-GB" sz="1600">
              <a:latin typeface="Calibri" pitchFamily="34" charset="0"/>
            </a:endParaRPr>
          </a:p>
        </p:txBody>
      </p:sp>
      <p:sp>
        <p:nvSpPr>
          <p:cNvPr id="12333" name="TextBox 60"/>
          <p:cNvSpPr txBox="1">
            <a:spLocks noChangeArrowheads="1"/>
          </p:cNvSpPr>
          <p:nvPr/>
        </p:nvSpPr>
        <p:spPr bwMode="auto">
          <a:xfrm>
            <a:off x="1039813" y="552450"/>
            <a:ext cx="207168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AIP/SIP templates</a:t>
            </a:r>
          </a:p>
          <a:p>
            <a:r>
              <a:rPr lang="en-GB" sz="1600">
                <a:latin typeface="Calibri" pitchFamily="34" charset="0"/>
              </a:rPr>
              <a:t>AIP/SIP review</a:t>
            </a:r>
          </a:p>
          <a:p>
            <a:r>
              <a:rPr lang="en-GB" sz="1600">
                <a:latin typeface="Calibri" pitchFamily="34" charset="0"/>
              </a:rPr>
              <a:t>Migration packages</a:t>
            </a:r>
          </a:p>
          <a:p>
            <a:r>
              <a:rPr lang="en-GB" sz="1600">
                <a:latin typeface="Calibri" pitchFamily="34" charset="0"/>
              </a:rPr>
              <a:t>Customization advice</a:t>
            </a:r>
          </a:p>
        </p:txBody>
      </p:sp>
      <p:sp>
        <p:nvSpPr>
          <p:cNvPr id="12334" name="TextBox 60"/>
          <p:cNvSpPr txBox="1">
            <a:spLocks noChangeArrowheads="1"/>
          </p:cNvSpPr>
          <p:nvPr/>
        </p:nvSpPr>
        <p:spPr bwMode="auto">
          <a:xfrm>
            <a:off x="1081088" y="1738083"/>
            <a:ext cx="2071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Approved </a:t>
            </a:r>
            <a:r>
              <a:rPr lang="en-GB" sz="1600" dirty="0" smtClean="0">
                <a:latin typeface="Calibri" pitchFamily="34" charset="0"/>
              </a:rPr>
              <a:t>standards</a:t>
            </a:r>
          </a:p>
          <a:p>
            <a:r>
              <a:rPr lang="en-GB" sz="1600" dirty="0" smtClean="0">
                <a:latin typeface="Calibri" pitchFamily="34" charset="0"/>
              </a:rPr>
              <a:t>Preservation </a:t>
            </a:r>
            <a:r>
              <a:rPr lang="en-GB" sz="1600" dirty="0" err="1" smtClean="0">
                <a:latin typeface="Calibri" pitchFamily="34" charset="0"/>
              </a:rPr>
              <a:t>reqmts</a:t>
            </a:r>
            <a:endParaRPr lang="en-GB" sz="1600" dirty="0">
              <a:latin typeface="Calibri" pitchFamily="34" charset="0"/>
            </a:endParaRPr>
          </a:p>
          <a:p>
            <a:r>
              <a:rPr lang="en-GB" sz="1600" dirty="0">
                <a:latin typeface="Calibri" pitchFamily="34" charset="0"/>
              </a:rPr>
              <a:t>Migration goals</a:t>
            </a:r>
          </a:p>
        </p:txBody>
      </p:sp>
      <p:sp>
        <p:nvSpPr>
          <p:cNvPr id="12335" name="TextBox 60"/>
          <p:cNvSpPr txBox="1">
            <a:spLocks noChangeArrowheads="1"/>
          </p:cNvSpPr>
          <p:nvPr/>
        </p:nvSpPr>
        <p:spPr bwMode="auto">
          <a:xfrm>
            <a:off x="2452688" y="2387600"/>
            <a:ext cx="8953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alibri" pitchFamily="34" charset="0"/>
              </a:rPr>
              <a:t>Issues</a:t>
            </a:r>
          </a:p>
        </p:txBody>
      </p:sp>
      <p:sp>
        <p:nvSpPr>
          <p:cNvPr id="12336" name="TextBox 60"/>
          <p:cNvSpPr txBox="1">
            <a:spLocks noChangeArrowheads="1"/>
          </p:cNvSpPr>
          <p:nvPr/>
        </p:nvSpPr>
        <p:spPr bwMode="auto">
          <a:xfrm>
            <a:off x="2125663" y="2736850"/>
            <a:ext cx="8937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Advice</a:t>
            </a:r>
          </a:p>
        </p:txBody>
      </p:sp>
      <p:sp>
        <p:nvSpPr>
          <p:cNvPr id="35" name="TextBox 60"/>
          <p:cNvSpPr txBox="1">
            <a:spLocks noChangeArrowheads="1"/>
          </p:cNvSpPr>
          <p:nvPr/>
        </p:nvSpPr>
        <p:spPr bwMode="auto">
          <a:xfrm>
            <a:off x="4352925" y="3017838"/>
            <a:ext cx="19978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alibri" pitchFamily="34" charset="0"/>
              </a:rPr>
              <a:t>Reports</a:t>
            </a:r>
          </a:p>
          <a:p>
            <a:r>
              <a:rPr lang="en-GB" sz="1600" dirty="0" smtClean="0">
                <a:latin typeface="Calibri" pitchFamily="34" charset="0"/>
              </a:rPr>
              <a:t>Requirement alerts</a:t>
            </a:r>
          </a:p>
          <a:p>
            <a:r>
              <a:rPr lang="en-GB" sz="1600" dirty="0" smtClean="0">
                <a:latin typeface="Calibri" pitchFamily="34" charset="0"/>
              </a:rPr>
              <a:t>Emerging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79613" y="179388"/>
            <a:ext cx="1471612" cy="349726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Co-ordinate Access Activities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4246" y="500042"/>
            <a:ext cx="272912" cy="538353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wordArtVert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Data Management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8478194" y="404813"/>
            <a:ext cx="272912" cy="3272167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wordArtVert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schemeClr val="tx1"/>
                </a:solidFill>
              </a:rPr>
              <a:t>Consumer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521325" y="909638"/>
            <a:ext cx="1857375" cy="7143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Administration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448425" y="4811713"/>
            <a:ext cx="1857375" cy="7143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Archival Storage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03888" y="2844800"/>
            <a:ext cx="1216025" cy="1465263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Deliver Response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35200" y="4462463"/>
            <a:ext cx="1216025" cy="113665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Generate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DIP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2170113" y="4070350"/>
            <a:ext cx="78581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754313" y="4070350"/>
            <a:ext cx="78581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57188" y="909638"/>
            <a:ext cx="162242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357188" y="5218113"/>
            <a:ext cx="1878012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5386388" y="2233613"/>
            <a:ext cx="12207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5971382" y="2234406"/>
            <a:ext cx="121920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 flipV="1">
            <a:off x="3451226" y="500042"/>
            <a:ext cx="5026968" cy="22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3451225" y="1384300"/>
            <a:ext cx="2070100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919913" y="3465513"/>
            <a:ext cx="1558281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451225" y="5219700"/>
            <a:ext cx="2997200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3451225" y="3027363"/>
            <a:ext cx="2252663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3451225" y="3465513"/>
            <a:ext cx="2252663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43" name="TextBox 60"/>
          <p:cNvSpPr txBox="1">
            <a:spLocks noChangeArrowheads="1"/>
          </p:cNvSpPr>
          <p:nvPr/>
        </p:nvSpPr>
        <p:spPr bwMode="auto">
          <a:xfrm>
            <a:off x="3451225" y="0"/>
            <a:ext cx="20701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Order</a:t>
            </a:r>
          </a:p>
          <a:p>
            <a:r>
              <a:rPr lang="en-GB" sz="1600">
                <a:latin typeface="Calibri" pitchFamily="34" charset="0"/>
              </a:rPr>
              <a:t>Assistance request</a:t>
            </a:r>
          </a:p>
          <a:p>
            <a:r>
              <a:rPr lang="en-GB" sz="1600">
                <a:latin typeface="Calibri" pitchFamily="34" charset="0"/>
              </a:rPr>
              <a:t>Query request</a:t>
            </a:r>
          </a:p>
          <a:p>
            <a:r>
              <a:rPr lang="en-GB" sz="1600">
                <a:latin typeface="Calibri" pitchFamily="34" charset="0"/>
              </a:rPr>
              <a:t>Report request</a:t>
            </a:r>
          </a:p>
        </p:txBody>
      </p:sp>
      <p:sp>
        <p:nvSpPr>
          <p:cNvPr id="13344" name="TextBox 60"/>
          <p:cNvSpPr txBox="1">
            <a:spLocks noChangeArrowheads="1"/>
          </p:cNvSpPr>
          <p:nvPr/>
        </p:nvSpPr>
        <p:spPr bwMode="auto">
          <a:xfrm>
            <a:off x="3451225" y="1385888"/>
            <a:ext cx="2070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Dissemination request</a:t>
            </a:r>
          </a:p>
          <a:p>
            <a:r>
              <a:rPr lang="en-GB" sz="1600">
                <a:latin typeface="Calibri" pitchFamily="34" charset="0"/>
              </a:rPr>
              <a:t>Special request</a:t>
            </a:r>
          </a:p>
        </p:txBody>
      </p:sp>
      <p:sp>
        <p:nvSpPr>
          <p:cNvPr id="13345" name="TextBox 60"/>
          <p:cNvSpPr txBox="1">
            <a:spLocks noChangeArrowheads="1"/>
          </p:cNvSpPr>
          <p:nvPr/>
        </p:nvSpPr>
        <p:spPr bwMode="auto">
          <a:xfrm>
            <a:off x="5302250" y="1970088"/>
            <a:ext cx="6937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DIP</a:t>
            </a:r>
          </a:p>
        </p:txBody>
      </p:sp>
      <p:sp>
        <p:nvSpPr>
          <p:cNvPr id="13346" name="TextBox 60"/>
          <p:cNvSpPr txBox="1">
            <a:spLocks noChangeArrowheads="1"/>
          </p:cNvSpPr>
          <p:nvPr/>
        </p:nvSpPr>
        <p:spPr bwMode="auto">
          <a:xfrm>
            <a:off x="6581775" y="1970088"/>
            <a:ext cx="14716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Billing</a:t>
            </a:r>
          </a:p>
          <a:p>
            <a:r>
              <a:rPr lang="en-GB" sz="1600">
                <a:latin typeface="Calibri" pitchFamily="34" charset="0"/>
              </a:rPr>
              <a:t>info</a:t>
            </a:r>
          </a:p>
        </p:txBody>
      </p:sp>
      <p:sp>
        <p:nvSpPr>
          <p:cNvPr id="13347" name="TextBox 60"/>
          <p:cNvSpPr txBox="1">
            <a:spLocks noChangeArrowheads="1"/>
          </p:cNvSpPr>
          <p:nvPr/>
        </p:nvSpPr>
        <p:spPr bwMode="auto">
          <a:xfrm>
            <a:off x="6581776" y="3508375"/>
            <a:ext cx="172402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GB" sz="1600" dirty="0">
                <a:latin typeface="Calibri" pitchFamily="34" charset="0"/>
              </a:rPr>
              <a:t>DIP</a:t>
            </a:r>
          </a:p>
          <a:p>
            <a:pPr algn="r"/>
            <a:r>
              <a:rPr lang="en-GB" sz="1600" dirty="0" smtClean="0">
                <a:latin typeface="Calibri" pitchFamily="34" charset="0"/>
              </a:rPr>
              <a:t>Query response</a:t>
            </a:r>
            <a:endParaRPr lang="en-GB" sz="1600" dirty="0">
              <a:latin typeface="Calibri" pitchFamily="34" charset="0"/>
            </a:endParaRPr>
          </a:p>
          <a:p>
            <a:pPr algn="r"/>
            <a:r>
              <a:rPr lang="en-GB" sz="1600" dirty="0">
                <a:latin typeface="Calibri" pitchFamily="34" charset="0"/>
              </a:rPr>
              <a:t>Report</a:t>
            </a:r>
          </a:p>
          <a:p>
            <a:pPr algn="r"/>
            <a:r>
              <a:rPr lang="en-GB" sz="1600" dirty="0">
                <a:latin typeface="Calibri" pitchFamily="34" charset="0"/>
              </a:rPr>
              <a:t>Assistance</a:t>
            </a:r>
          </a:p>
        </p:txBody>
      </p:sp>
      <p:sp>
        <p:nvSpPr>
          <p:cNvPr id="13348" name="TextBox 60"/>
          <p:cNvSpPr txBox="1">
            <a:spLocks noChangeArrowheads="1"/>
          </p:cNvSpPr>
          <p:nvPr/>
        </p:nvSpPr>
        <p:spPr bwMode="auto">
          <a:xfrm>
            <a:off x="5521325" y="5307013"/>
            <a:ext cx="927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alibri" pitchFamily="34" charset="0"/>
              </a:rPr>
              <a:t>AIP</a:t>
            </a:r>
          </a:p>
          <a:p>
            <a:pPr algn="r"/>
            <a:r>
              <a:rPr lang="en-GB" sz="1600">
                <a:latin typeface="Calibri" pitchFamily="34" charset="0"/>
              </a:rPr>
              <a:t>request</a:t>
            </a:r>
          </a:p>
        </p:txBody>
      </p:sp>
      <p:sp>
        <p:nvSpPr>
          <p:cNvPr id="13349" name="TextBox 60"/>
          <p:cNvSpPr txBox="1">
            <a:spLocks noChangeArrowheads="1"/>
          </p:cNvSpPr>
          <p:nvPr/>
        </p:nvSpPr>
        <p:spPr bwMode="auto">
          <a:xfrm>
            <a:off x="3467100" y="5307013"/>
            <a:ext cx="2054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AIP</a:t>
            </a:r>
          </a:p>
          <a:p>
            <a:r>
              <a:rPr lang="en-GB" sz="1600">
                <a:latin typeface="Calibri" pitchFamily="34" charset="0"/>
              </a:rPr>
              <a:t>Notice of transfer</a:t>
            </a:r>
          </a:p>
          <a:p>
            <a:endParaRPr lang="en-GB" sz="1600">
              <a:latin typeface="Calibri" pitchFamily="34" charset="0"/>
            </a:endParaRPr>
          </a:p>
        </p:txBody>
      </p:sp>
      <p:sp>
        <p:nvSpPr>
          <p:cNvPr id="13350" name="TextBox 60"/>
          <p:cNvSpPr txBox="1">
            <a:spLocks noChangeArrowheads="1"/>
          </p:cNvSpPr>
          <p:nvPr/>
        </p:nvSpPr>
        <p:spPr bwMode="auto">
          <a:xfrm>
            <a:off x="357188" y="4883150"/>
            <a:ext cx="14716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Report request</a:t>
            </a:r>
          </a:p>
        </p:txBody>
      </p:sp>
      <p:sp>
        <p:nvSpPr>
          <p:cNvPr id="13351" name="TextBox 60"/>
          <p:cNvSpPr txBox="1">
            <a:spLocks noChangeArrowheads="1"/>
          </p:cNvSpPr>
          <p:nvPr/>
        </p:nvSpPr>
        <p:spPr bwMode="auto">
          <a:xfrm>
            <a:off x="763588" y="5218113"/>
            <a:ext cx="14716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alibri" pitchFamily="34" charset="0"/>
              </a:rPr>
              <a:t>Descriptive info</a:t>
            </a:r>
          </a:p>
        </p:txBody>
      </p:sp>
      <p:sp>
        <p:nvSpPr>
          <p:cNvPr id="13352" name="TextBox 60"/>
          <p:cNvSpPr txBox="1">
            <a:spLocks noChangeArrowheads="1"/>
          </p:cNvSpPr>
          <p:nvPr/>
        </p:nvSpPr>
        <p:spPr bwMode="auto">
          <a:xfrm>
            <a:off x="357188" y="501650"/>
            <a:ext cx="14716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Query request</a:t>
            </a:r>
          </a:p>
        </p:txBody>
      </p:sp>
      <p:sp>
        <p:nvSpPr>
          <p:cNvPr id="13353" name="TextBox 60"/>
          <p:cNvSpPr txBox="1">
            <a:spLocks noChangeArrowheads="1"/>
          </p:cNvSpPr>
          <p:nvPr/>
        </p:nvSpPr>
        <p:spPr bwMode="auto">
          <a:xfrm>
            <a:off x="357188" y="911225"/>
            <a:ext cx="1622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600">
                <a:latin typeface="Calibri" pitchFamily="34" charset="0"/>
              </a:rPr>
              <a:t>Request response</a:t>
            </a:r>
          </a:p>
        </p:txBody>
      </p:sp>
      <p:sp>
        <p:nvSpPr>
          <p:cNvPr id="13354" name="TextBox 60"/>
          <p:cNvSpPr txBox="1">
            <a:spLocks noChangeArrowheads="1"/>
          </p:cNvSpPr>
          <p:nvPr/>
        </p:nvSpPr>
        <p:spPr bwMode="auto">
          <a:xfrm>
            <a:off x="3878253" y="3508375"/>
            <a:ext cx="177959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latin typeface="Calibri" pitchFamily="34" charset="0"/>
              </a:rPr>
              <a:t>DIP</a:t>
            </a:r>
          </a:p>
          <a:p>
            <a:pPr algn="r"/>
            <a:r>
              <a:rPr lang="en-GB" sz="1600" dirty="0" smtClean="0">
                <a:latin typeface="Calibri" pitchFamily="34" charset="0"/>
              </a:rPr>
              <a:t>Query response</a:t>
            </a:r>
            <a:endParaRPr lang="en-GB" sz="1600" dirty="0">
              <a:latin typeface="Calibri" pitchFamily="34" charset="0"/>
            </a:endParaRPr>
          </a:p>
          <a:p>
            <a:pPr algn="r"/>
            <a:r>
              <a:rPr lang="en-GB" sz="1600" dirty="0">
                <a:latin typeface="Calibri" pitchFamily="34" charset="0"/>
              </a:rPr>
              <a:t>Report</a:t>
            </a:r>
          </a:p>
          <a:p>
            <a:pPr algn="r"/>
            <a:r>
              <a:rPr lang="en-GB" sz="1600" dirty="0">
                <a:latin typeface="Calibri" pitchFamily="34" charset="0"/>
              </a:rPr>
              <a:t>Assistance</a:t>
            </a:r>
          </a:p>
        </p:txBody>
      </p:sp>
      <p:sp>
        <p:nvSpPr>
          <p:cNvPr id="13355" name="TextBox 60"/>
          <p:cNvSpPr txBox="1">
            <a:spLocks noChangeArrowheads="1"/>
          </p:cNvSpPr>
          <p:nvPr/>
        </p:nvSpPr>
        <p:spPr bwMode="auto">
          <a:xfrm>
            <a:off x="3467100" y="2443163"/>
            <a:ext cx="14716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Notice of </a:t>
            </a:r>
            <a:r>
              <a:rPr lang="en-GB" sz="1600" dirty="0" smtClean="0">
                <a:latin typeface="Calibri" pitchFamily="34" charset="0"/>
              </a:rPr>
              <a:t>shipped </a:t>
            </a:r>
            <a:r>
              <a:rPr lang="en-GB" sz="1600" dirty="0">
                <a:latin typeface="Calibri" pitchFamily="34" charset="0"/>
              </a:rPr>
              <a:t>order</a:t>
            </a:r>
          </a:p>
        </p:txBody>
      </p:sp>
      <p:sp>
        <p:nvSpPr>
          <p:cNvPr id="13356" name="TextBox 60"/>
          <p:cNvSpPr txBox="1">
            <a:spLocks noChangeArrowheads="1"/>
          </p:cNvSpPr>
          <p:nvPr/>
        </p:nvSpPr>
        <p:spPr bwMode="auto">
          <a:xfrm>
            <a:off x="1979613" y="3971925"/>
            <a:ext cx="5413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DIP</a:t>
            </a:r>
          </a:p>
        </p:txBody>
      </p:sp>
      <p:sp>
        <p:nvSpPr>
          <p:cNvPr id="13357" name="Rectangle 64"/>
          <p:cNvSpPr>
            <a:spLocks noChangeArrowheads="1"/>
          </p:cNvSpPr>
          <p:nvPr/>
        </p:nvSpPr>
        <p:spPr bwMode="auto">
          <a:xfrm>
            <a:off x="3148013" y="3786188"/>
            <a:ext cx="1774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DIP</a:t>
            </a:r>
          </a:p>
          <a:p>
            <a:r>
              <a:rPr lang="en-GB">
                <a:latin typeface="Calibri" pitchFamily="34" charset="0"/>
              </a:rPr>
              <a:t>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957263" y="3040063"/>
            <a:ext cx="1403350" cy="6127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Data Management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92425" y="1457325"/>
            <a:ext cx="1403350" cy="611188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Ingest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251450" y="3040063"/>
            <a:ext cx="1404938" cy="6127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Archival Storage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965450" y="4048125"/>
            <a:ext cx="1403350" cy="6127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427913" y="3136900"/>
            <a:ext cx="1403350" cy="6127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Preservation Planning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3975" y="5765800"/>
            <a:ext cx="1403350" cy="6127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Common Services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975" y="369888"/>
            <a:ext cx="1716088" cy="611187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Administration</a:t>
            </a:r>
          </a:p>
        </p:txBody>
      </p:sp>
      <p:sp>
        <p:nvSpPr>
          <p:cNvPr id="14359" name="TextBox 60"/>
          <p:cNvSpPr txBox="1">
            <a:spLocks noChangeArrowheads="1"/>
          </p:cNvSpPr>
          <p:nvPr/>
        </p:nvSpPr>
        <p:spPr bwMode="auto">
          <a:xfrm>
            <a:off x="-22113" y="4995863"/>
            <a:ext cx="1770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>
                <a:latin typeface="Calibri" pitchFamily="34" charset="0"/>
              </a:rPr>
              <a:t>To/from all entities</a:t>
            </a:r>
          </a:p>
        </p:txBody>
      </p:sp>
      <p:sp>
        <p:nvSpPr>
          <p:cNvPr id="14360" name="TextBox 60"/>
          <p:cNvSpPr txBox="1">
            <a:spLocks noChangeArrowheads="1"/>
          </p:cNvSpPr>
          <p:nvPr/>
        </p:nvSpPr>
        <p:spPr bwMode="auto">
          <a:xfrm>
            <a:off x="26988" y="1417638"/>
            <a:ext cx="17684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>
                <a:latin typeface="Calibri" pitchFamily="34" charset="0"/>
              </a:rPr>
              <a:t>To/from all entities</a:t>
            </a:r>
          </a:p>
          <a:p>
            <a:pPr algn="ctr"/>
            <a:r>
              <a:rPr lang="en-GB" sz="1400" dirty="0">
                <a:latin typeface="Calibri" pitchFamily="34" charset="0"/>
              </a:rPr>
              <a:t>See Fig </a:t>
            </a:r>
            <a:r>
              <a:rPr lang="en-GB" sz="1400" dirty="0" smtClean="0">
                <a:latin typeface="Calibri" pitchFamily="34" charset="0"/>
              </a:rPr>
              <a:t>4-9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27313" y="28875"/>
            <a:ext cx="2319337" cy="7143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Producer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27313" y="6105125"/>
            <a:ext cx="2460625" cy="7143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Consumer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097215" y="743250"/>
            <a:ext cx="1585" cy="68867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05238" y="743250"/>
            <a:ext cx="0" cy="71407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0" idx="0"/>
            <a:endCxn id="0" idx="2"/>
          </p:cNvCxnSpPr>
          <p:nvPr/>
        </p:nvCxnSpPr>
        <p:spPr>
          <a:xfrm rot="5400000" flipH="1" flipV="1">
            <a:off x="1637507" y="1785144"/>
            <a:ext cx="1276350" cy="12334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123729" y="2079625"/>
            <a:ext cx="900099" cy="96043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0" idx="2"/>
          </p:cNvCxnSpPr>
          <p:nvPr/>
        </p:nvCxnSpPr>
        <p:spPr>
          <a:xfrm rot="10800000">
            <a:off x="1658938" y="3652838"/>
            <a:ext cx="1306512" cy="70167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305067" y="3634581"/>
            <a:ext cx="718761" cy="442491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368800" y="3634583"/>
            <a:ext cx="908052" cy="442489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4810919" y="3210719"/>
            <a:ext cx="701675" cy="158591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4164014" y="2068513"/>
            <a:ext cx="1181099" cy="97155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295775" y="1763713"/>
            <a:ext cx="1658938" cy="127635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170238" y="4660900"/>
            <a:ext cx="0" cy="144315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4164014" y="4660902"/>
            <a:ext cx="1" cy="144422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087938" y="3749675"/>
            <a:ext cx="2868438" cy="262601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5087940" y="3749675"/>
            <a:ext cx="3336488" cy="298320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4737100" y="743250"/>
            <a:ext cx="2823232" cy="24142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0" idx="3"/>
            <a:endCxn id="0" idx="0"/>
          </p:cNvCxnSpPr>
          <p:nvPr/>
        </p:nvCxnSpPr>
        <p:spPr>
          <a:xfrm>
            <a:off x="4946650" y="357188"/>
            <a:ext cx="3182938" cy="2779712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300038" y="981075"/>
            <a:ext cx="4762" cy="52070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1284288" y="957262"/>
            <a:ext cx="2" cy="47466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rot="5400000" flipH="1" flipV="1">
            <a:off x="2494" y="5499894"/>
            <a:ext cx="52705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1026431" y="5503069"/>
            <a:ext cx="533400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87" name="TextBox 60"/>
          <p:cNvSpPr txBox="1">
            <a:spLocks noChangeArrowheads="1"/>
          </p:cNvSpPr>
          <p:nvPr/>
        </p:nvSpPr>
        <p:spPr bwMode="auto">
          <a:xfrm>
            <a:off x="7427913" y="1979613"/>
            <a:ext cx="1471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Product technology</a:t>
            </a:r>
          </a:p>
        </p:txBody>
      </p:sp>
      <p:sp>
        <p:nvSpPr>
          <p:cNvPr id="14388" name="TextBox 60"/>
          <p:cNvSpPr txBox="1">
            <a:spLocks noChangeArrowheads="1"/>
          </p:cNvSpPr>
          <p:nvPr/>
        </p:nvSpPr>
        <p:spPr bwMode="auto">
          <a:xfrm>
            <a:off x="6253163" y="2503488"/>
            <a:ext cx="87788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Surveys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14389" name="TextBox 60"/>
          <p:cNvSpPr txBox="1">
            <a:spLocks noChangeArrowheads="1"/>
          </p:cNvSpPr>
          <p:nvPr/>
        </p:nvSpPr>
        <p:spPr bwMode="auto">
          <a:xfrm>
            <a:off x="4608513" y="1636713"/>
            <a:ext cx="1471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AIP</a:t>
            </a:r>
          </a:p>
          <a:p>
            <a:r>
              <a:rPr lang="en-GB" sz="1400">
                <a:latin typeface="Calibri" pitchFamily="34" charset="0"/>
              </a:rPr>
              <a:t>Storage request</a:t>
            </a:r>
          </a:p>
        </p:txBody>
      </p:sp>
      <p:sp>
        <p:nvSpPr>
          <p:cNvPr id="14390" name="TextBox 60"/>
          <p:cNvSpPr txBox="1">
            <a:spLocks noChangeArrowheads="1"/>
          </p:cNvSpPr>
          <p:nvPr/>
        </p:nvSpPr>
        <p:spPr bwMode="auto">
          <a:xfrm>
            <a:off x="3871913" y="2881313"/>
            <a:ext cx="1473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Calibri" pitchFamily="34" charset="0"/>
              </a:rPr>
              <a:t>Storage confirmation</a:t>
            </a:r>
          </a:p>
        </p:txBody>
      </p:sp>
      <p:sp>
        <p:nvSpPr>
          <p:cNvPr id="14391" name="TextBox 60"/>
          <p:cNvSpPr txBox="1">
            <a:spLocks noChangeArrowheads="1"/>
          </p:cNvSpPr>
          <p:nvPr/>
        </p:nvSpPr>
        <p:spPr bwMode="auto">
          <a:xfrm>
            <a:off x="2755900" y="2203450"/>
            <a:ext cx="1981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Report request</a:t>
            </a:r>
          </a:p>
          <a:p>
            <a:r>
              <a:rPr lang="en-GB" sz="1400">
                <a:latin typeface="Calibri" pitchFamily="34" charset="0"/>
              </a:rPr>
              <a:t>Descriptive info</a:t>
            </a:r>
          </a:p>
          <a:p>
            <a:r>
              <a:rPr lang="en-GB" sz="1400">
                <a:latin typeface="Calibri" pitchFamily="34" charset="0"/>
              </a:rPr>
              <a:t>Database update request</a:t>
            </a:r>
          </a:p>
        </p:txBody>
      </p:sp>
      <p:sp>
        <p:nvSpPr>
          <p:cNvPr id="14392" name="TextBox 60"/>
          <p:cNvSpPr txBox="1">
            <a:spLocks noChangeArrowheads="1"/>
          </p:cNvSpPr>
          <p:nvPr/>
        </p:nvSpPr>
        <p:spPr bwMode="auto">
          <a:xfrm>
            <a:off x="-58738" y="2079625"/>
            <a:ext cx="20970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Calibri" pitchFamily="34" charset="0"/>
              </a:rPr>
              <a:t>Database update response</a:t>
            </a:r>
          </a:p>
          <a:p>
            <a:pPr algn="r"/>
            <a:r>
              <a:rPr lang="en-GB" sz="1400">
                <a:latin typeface="Calibri" pitchFamily="34" charset="0"/>
              </a:rPr>
              <a:t>Report</a:t>
            </a:r>
          </a:p>
        </p:txBody>
      </p:sp>
      <p:sp>
        <p:nvSpPr>
          <p:cNvPr id="14393" name="TextBox 60"/>
          <p:cNvSpPr txBox="1">
            <a:spLocks noChangeArrowheads="1"/>
          </p:cNvSpPr>
          <p:nvPr/>
        </p:nvSpPr>
        <p:spPr bwMode="auto">
          <a:xfrm>
            <a:off x="2633663" y="3241675"/>
            <a:ext cx="147161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 smtClean="0">
                <a:latin typeface="Calibri" pitchFamily="34" charset="0"/>
              </a:rPr>
              <a:t>Query response</a:t>
            </a:r>
            <a:endParaRPr lang="en-GB" sz="1400" dirty="0">
              <a:latin typeface="Calibri" pitchFamily="34" charset="0"/>
            </a:endParaRPr>
          </a:p>
          <a:p>
            <a:r>
              <a:rPr lang="en-GB" sz="1400" dirty="0">
                <a:latin typeface="Calibri" pitchFamily="34" charset="0"/>
              </a:rPr>
              <a:t>Report</a:t>
            </a:r>
          </a:p>
          <a:p>
            <a:r>
              <a:rPr lang="en-GB" sz="1400" dirty="0">
                <a:latin typeface="Calibri" pitchFamily="34" charset="0"/>
              </a:rPr>
              <a:t>Descriptive info</a:t>
            </a:r>
          </a:p>
        </p:txBody>
      </p:sp>
      <p:sp>
        <p:nvSpPr>
          <p:cNvPr id="14394" name="TextBox 60"/>
          <p:cNvSpPr txBox="1">
            <a:spLocks noChangeArrowheads="1"/>
          </p:cNvSpPr>
          <p:nvPr/>
        </p:nvSpPr>
        <p:spPr bwMode="auto">
          <a:xfrm>
            <a:off x="3748088" y="3465513"/>
            <a:ext cx="14716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alibri" pitchFamily="34" charset="0"/>
              </a:rPr>
              <a:t>AIP request</a:t>
            </a:r>
          </a:p>
        </p:txBody>
      </p:sp>
      <p:sp>
        <p:nvSpPr>
          <p:cNvPr id="14395" name="TextBox 60"/>
          <p:cNvSpPr txBox="1">
            <a:spLocks noChangeArrowheads="1"/>
          </p:cNvSpPr>
          <p:nvPr/>
        </p:nvSpPr>
        <p:spPr bwMode="auto">
          <a:xfrm>
            <a:off x="5457825" y="3803650"/>
            <a:ext cx="1471613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AIP</a:t>
            </a:r>
          </a:p>
          <a:p>
            <a:r>
              <a:rPr lang="en-GB" sz="1400">
                <a:latin typeface="Calibri" pitchFamily="34" charset="0"/>
              </a:rPr>
              <a:t>Notice of data transfer</a:t>
            </a:r>
          </a:p>
        </p:txBody>
      </p:sp>
      <p:sp>
        <p:nvSpPr>
          <p:cNvPr id="14396" name="TextBox 60"/>
          <p:cNvSpPr txBox="1">
            <a:spLocks noChangeArrowheads="1"/>
          </p:cNvSpPr>
          <p:nvPr/>
        </p:nvSpPr>
        <p:spPr bwMode="auto">
          <a:xfrm>
            <a:off x="5149850" y="4618325"/>
            <a:ext cx="14716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 dirty="0">
                <a:latin typeface="Calibri" pitchFamily="34" charset="0"/>
              </a:rPr>
              <a:t>Service requirements</a:t>
            </a:r>
          </a:p>
        </p:txBody>
      </p:sp>
      <p:sp>
        <p:nvSpPr>
          <p:cNvPr id="14397" name="TextBox 60"/>
          <p:cNvSpPr txBox="1">
            <a:spLocks noChangeArrowheads="1"/>
          </p:cNvSpPr>
          <p:nvPr/>
        </p:nvSpPr>
        <p:spPr bwMode="auto">
          <a:xfrm>
            <a:off x="6691313" y="5473700"/>
            <a:ext cx="1471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Surveys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14398" name="TextBox 60"/>
          <p:cNvSpPr txBox="1">
            <a:spLocks noChangeArrowheads="1"/>
          </p:cNvSpPr>
          <p:nvPr/>
        </p:nvSpPr>
        <p:spPr bwMode="auto">
          <a:xfrm>
            <a:off x="4259373" y="4503619"/>
            <a:ext cx="1626283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alibri" pitchFamily="34" charset="0"/>
              </a:rPr>
              <a:t>DIP</a:t>
            </a:r>
          </a:p>
          <a:p>
            <a:r>
              <a:rPr lang="en-GB" sz="1400" dirty="0" smtClean="0">
                <a:latin typeface="Calibri" pitchFamily="34" charset="0"/>
              </a:rPr>
              <a:t>Query response</a:t>
            </a:r>
            <a:endParaRPr lang="en-GB" sz="1400" dirty="0">
              <a:latin typeface="Calibri" pitchFamily="34" charset="0"/>
            </a:endParaRPr>
          </a:p>
          <a:p>
            <a:r>
              <a:rPr lang="en-GB" sz="1400" dirty="0">
                <a:latin typeface="Calibri" pitchFamily="34" charset="0"/>
              </a:rPr>
              <a:t>Report</a:t>
            </a:r>
          </a:p>
          <a:p>
            <a:r>
              <a:rPr lang="en-GB" sz="1400" dirty="0">
                <a:latin typeface="Calibri" pitchFamily="34" charset="0"/>
              </a:rPr>
              <a:t>Assistance</a:t>
            </a:r>
          </a:p>
          <a:p>
            <a:r>
              <a:rPr lang="en-GB" sz="1400" dirty="0">
                <a:latin typeface="Calibri" pitchFamily="34" charset="0"/>
              </a:rPr>
              <a:t>-- order</a:t>
            </a:r>
          </a:p>
          <a:p>
            <a:pPr>
              <a:buFontTx/>
              <a:buChar char="-"/>
            </a:pPr>
            <a:r>
              <a:rPr lang="en-GB" sz="1400" dirty="0">
                <a:latin typeface="Calibri" pitchFamily="34" charset="0"/>
              </a:rPr>
              <a:t>- software</a:t>
            </a:r>
          </a:p>
          <a:p>
            <a:r>
              <a:rPr lang="en-GB" sz="1400" dirty="0">
                <a:latin typeface="Calibri" pitchFamily="34" charset="0"/>
              </a:rPr>
              <a:t>-- other</a:t>
            </a:r>
          </a:p>
        </p:txBody>
      </p:sp>
      <p:sp>
        <p:nvSpPr>
          <p:cNvPr id="14399" name="TextBox 60"/>
          <p:cNvSpPr txBox="1">
            <a:spLocks noChangeArrowheads="1"/>
          </p:cNvSpPr>
          <p:nvPr/>
        </p:nvSpPr>
        <p:spPr bwMode="auto">
          <a:xfrm>
            <a:off x="1900058" y="4602767"/>
            <a:ext cx="149939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alibri" pitchFamily="34" charset="0"/>
              </a:rPr>
              <a:t>Order</a:t>
            </a:r>
          </a:p>
          <a:p>
            <a:pPr>
              <a:buFontTx/>
              <a:buChar char="-"/>
            </a:pPr>
            <a:r>
              <a:rPr lang="en-GB" sz="1400" dirty="0">
                <a:latin typeface="Calibri" pitchFamily="34" charset="0"/>
              </a:rPr>
              <a:t>- ad-hoc</a:t>
            </a:r>
          </a:p>
          <a:p>
            <a:pPr>
              <a:buFontTx/>
              <a:buChar char="-"/>
            </a:pPr>
            <a:r>
              <a:rPr lang="en-GB" sz="1400" dirty="0">
                <a:latin typeface="Calibri" pitchFamily="34" charset="0"/>
              </a:rPr>
              <a:t>- event-driven</a:t>
            </a:r>
          </a:p>
          <a:p>
            <a:r>
              <a:rPr lang="en-GB" sz="1400" dirty="0">
                <a:latin typeface="Calibri" pitchFamily="34" charset="0"/>
              </a:rPr>
              <a:t>Query request</a:t>
            </a:r>
          </a:p>
          <a:p>
            <a:r>
              <a:rPr lang="en-GB" sz="1400" dirty="0">
                <a:latin typeface="Calibri" pitchFamily="34" charset="0"/>
              </a:rPr>
              <a:t>Report request</a:t>
            </a:r>
          </a:p>
          <a:p>
            <a:r>
              <a:rPr lang="en-GB" sz="1400" dirty="0">
                <a:latin typeface="Calibri" pitchFamily="34" charset="0"/>
              </a:rPr>
              <a:t>Assistance req.</a:t>
            </a:r>
          </a:p>
          <a:p>
            <a:pPr>
              <a:buFontTx/>
              <a:buChar char="-"/>
            </a:pPr>
            <a:endParaRPr lang="en-GB" sz="1400" dirty="0">
              <a:latin typeface="Calibri" pitchFamily="34" charset="0"/>
            </a:endParaRPr>
          </a:p>
        </p:txBody>
      </p:sp>
      <p:sp>
        <p:nvSpPr>
          <p:cNvPr id="14400" name="TextBox 60"/>
          <p:cNvSpPr txBox="1">
            <a:spLocks noChangeArrowheads="1"/>
          </p:cNvSpPr>
          <p:nvPr/>
        </p:nvSpPr>
        <p:spPr bwMode="auto">
          <a:xfrm>
            <a:off x="785020" y="3817938"/>
            <a:ext cx="1490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Calibri" pitchFamily="34" charset="0"/>
              </a:rPr>
              <a:t>Query request</a:t>
            </a:r>
          </a:p>
          <a:p>
            <a:pPr algn="r"/>
            <a:r>
              <a:rPr lang="en-GB" sz="1400">
                <a:latin typeface="Calibri" pitchFamily="34" charset="0"/>
              </a:rPr>
              <a:t>Report request</a:t>
            </a:r>
          </a:p>
        </p:txBody>
      </p:sp>
      <p:sp>
        <p:nvSpPr>
          <p:cNvPr id="14401" name="TextBox 60"/>
          <p:cNvSpPr txBox="1">
            <a:spLocks noChangeArrowheads="1"/>
          </p:cNvSpPr>
          <p:nvPr/>
        </p:nvSpPr>
        <p:spPr bwMode="auto">
          <a:xfrm>
            <a:off x="3805238" y="847725"/>
            <a:ext cx="1471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SIP</a:t>
            </a:r>
          </a:p>
        </p:txBody>
      </p:sp>
      <p:sp>
        <p:nvSpPr>
          <p:cNvPr id="14402" name="TextBox 60"/>
          <p:cNvSpPr txBox="1">
            <a:spLocks noChangeArrowheads="1"/>
          </p:cNvSpPr>
          <p:nvPr/>
        </p:nvSpPr>
        <p:spPr bwMode="auto">
          <a:xfrm>
            <a:off x="1569261" y="743250"/>
            <a:ext cx="147161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Calibri" pitchFamily="34" charset="0"/>
              </a:rPr>
              <a:t>Receipt confirmation</a:t>
            </a:r>
          </a:p>
          <a:p>
            <a:pPr algn="r"/>
            <a:r>
              <a:rPr lang="en-GB" sz="1400">
                <a:latin typeface="Calibri" pitchFamily="34" charset="0"/>
              </a:rPr>
              <a:t>Resubmit 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749675" y="3159125"/>
            <a:ext cx="1717675" cy="6127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Administration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47564" y="5638800"/>
            <a:ext cx="1295537" cy="620713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Data Management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19113" y="763588"/>
            <a:ext cx="1042987" cy="6207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Common Services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087812" y="6191250"/>
            <a:ext cx="1264443" cy="620713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Preservation Planning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100888" y="5948363"/>
            <a:ext cx="1042987" cy="6207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858125" y="3151188"/>
            <a:ext cx="1042988" cy="6207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Archival Storage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531100" y="823913"/>
            <a:ext cx="1042988" cy="6207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Ingest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9113" y="3248025"/>
            <a:ext cx="1423987" cy="4349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90975" y="246063"/>
            <a:ext cx="1223963" cy="4349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Producer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31100" y="4598988"/>
            <a:ext cx="1225550" cy="4349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Consumer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3220244" y="1920082"/>
            <a:ext cx="247967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0" idx="0"/>
          </p:cNvCxnSpPr>
          <p:nvPr/>
        </p:nvCxnSpPr>
        <p:spPr>
          <a:xfrm rot="5400000" flipH="1" flipV="1">
            <a:off x="3369469" y="1920082"/>
            <a:ext cx="247967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129213" y="1444625"/>
            <a:ext cx="2728912" cy="170656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352256" y="1444625"/>
            <a:ext cx="2699544" cy="171450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98306" y="3308350"/>
            <a:ext cx="2359819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0" idx="1"/>
          </p:cNvCxnSpPr>
          <p:nvPr/>
        </p:nvCxnSpPr>
        <p:spPr>
          <a:xfrm rot="10800000" flipV="1">
            <a:off x="5467350" y="3460750"/>
            <a:ext cx="2390775" cy="476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467350" y="3645126"/>
            <a:ext cx="2063750" cy="953862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5400092" y="3773487"/>
            <a:ext cx="2131008" cy="10429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H="1">
            <a:off x="4949031" y="3796507"/>
            <a:ext cx="2176463" cy="212725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6200000" flipV="1">
            <a:off x="4702175" y="3860800"/>
            <a:ext cx="2487613" cy="230981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610101" y="3771900"/>
            <a:ext cx="0" cy="241935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 flipH="1" flipV="1">
            <a:off x="3250407" y="4982369"/>
            <a:ext cx="241935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1943100" y="3771899"/>
            <a:ext cx="1944824" cy="1866902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0" idx="3"/>
          </p:cNvCxnSpPr>
          <p:nvPr/>
        </p:nvCxnSpPr>
        <p:spPr>
          <a:xfrm rot="5400000">
            <a:off x="1927225" y="3787775"/>
            <a:ext cx="2176463" cy="214471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0" idx="2"/>
            <a:endCxn id="0" idx="3"/>
          </p:cNvCxnSpPr>
          <p:nvPr/>
        </p:nvCxnSpPr>
        <p:spPr>
          <a:xfrm rot="10800000">
            <a:off x="1943100" y="3465513"/>
            <a:ext cx="180657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943100" y="3611563"/>
            <a:ext cx="180657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1562100" y="1073150"/>
            <a:ext cx="2325824" cy="208597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 flipV="1">
            <a:off x="1604964" y="1327150"/>
            <a:ext cx="2144711" cy="188957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10" name="TextBox 60"/>
          <p:cNvSpPr txBox="1">
            <a:spLocks noChangeArrowheads="1"/>
          </p:cNvSpPr>
          <p:nvPr/>
        </p:nvSpPr>
        <p:spPr bwMode="auto">
          <a:xfrm>
            <a:off x="4545013" y="1820896"/>
            <a:ext cx="19065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 smtClean="0">
                <a:latin typeface="Calibri" pitchFamily="34" charset="0"/>
              </a:rPr>
              <a:t>Submission/schedule agreement</a:t>
            </a:r>
            <a:endParaRPr lang="en-GB" sz="1400" dirty="0">
              <a:latin typeface="Calibri" pitchFamily="34" charset="0"/>
            </a:endParaRPr>
          </a:p>
          <a:p>
            <a:r>
              <a:rPr lang="en-GB" sz="1400" dirty="0" smtClean="0">
                <a:latin typeface="Calibri" pitchFamily="34" charset="0"/>
              </a:rPr>
              <a:t>Appeal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5411" name="TextBox 60"/>
          <p:cNvSpPr txBox="1">
            <a:spLocks noChangeArrowheads="1"/>
          </p:cNvSpPr>
          <p:nvPr/>
        </p:nvSpPr>
        <p:spPr bwMode="auto">
          <a:xfrm>
            <a:off x="2551113" y="812800"/>
            <a:ext cx="19081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 dirty="0" smtClean="0">
                <a:latin typeface="Calibri" pitchFamily="34" charset="0"/>
              </a:rPr>
              <a:t>Submission/schedule agreement</a:t>
            </a:r>
            <a:endParaRPr lang="en-GB" sz="1400" dirty="0">
              <a:latin typeface="Calibri" pitchFamily="34" charset="0"/>
            </a:endParaRPr>
          </a:p>
          <a:p>
            <a:pPr algn="r"/>
            <a:r>
              <a:rPr lang="en-GB" sz="1400" dirty="0">
                <a:latin typeface="Calibri" pitchFamily="34" charset="0"/>
              </a:rPr>
              <a:t>Lien</a:t>
            </a:r>
          </a:p>
          <a:p>
            <a:pPr algn="r"/>
            <a:r>
              <a:rPr lang="en-GB" sz="1400" dirty="0">
                <a:latin typeface="Calibri" pitchFamily="34" charset="0"/>
              </a:rPr>
              <a:t>Final ingest report</a:t>
            </a:r>
          </a:p>
        </p:txBody>
      </p:sp>
      <p:sp>
        <p:nvSpPr>
          <p:cNvPr id="15412" name="TextBox 60"/>
          <p:cNvSpPr txBox="1">
            <a:spLocks noChangeArrowheads="1"/>
          </p:cNvSpPr>
          <p:nvPr/>
        </p:nvSpPr>
        <p:spPr bwMode="auto">
          <a:xfrm>
            <a:off x="6994525" y="2135188"/>
            <a:ext cx="1906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SIP or AIP [for audit]</a:t>
            </a:r>
          </a:p>
        </p:txBody>
      </p:sp>
      <p:sp>
        <p:nvSpPr>
          <p:cNvPr id="15413" name="TextBox 60"/>
          <p:cNvSpPr txBox="1">
            <a:spLocks noChangeArrowheads="1"/>
          </p:cNvSpPr>
          <p:nvPr/>
        </p:nvSpPr>
        <p:spPr bwMode="auto">
          <a:xfrm>
            <a:off x="5659438" y="841375"/>
            <a:ext cx="19065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Calibri" pitchFamily="34" charset="0"/>
              </a:rPr>
              <a:t>Data formatting &amp; doc stds</a:t>
            </a:r>
          </a:p>
          <a:p>
            <a:pPr algn="r"/>
            <a:r>
              <a:rPr lang="en-GB" sz="1400">
                <a:latin typeface="Calibri" pitchFamily="34" charset="0"/>
              </a:rPr>
              <a:t>Audit report</a:t>
            </a:r>
          </a:p>
          <a:p>
            <a:pPr algn="r"/>
            <a:r>
              <a:rPr lang="en-GB" sz="1400">
                <a:latin typeface="Calibri" pitchFamily="34" charset="0"/>
              </a:rPr>
              <a:t>[Updated] SIP</a:t>
            </a:r>
          </a:p>
        </p:txBody>
      </p:sp>
      <p:sp>
        <p:nvSpPr>
          <p:cNvPr id="15414" name="TextBox 60"/>
          <p:cNvSpPr txBox="1">
            <a:spLocks noChangeArrowheads="1"/>
          </p:cNvSpPr>
          <p:nvPr/>
        </p:nvSpPr>
        <p:spPr bwMode="auto">
          <a:xfrm>
            <a:off x="2181225" y="3645126"/>
            <a:ext cx="113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Calibri" pitchFamily="34" charset="0"/>
              </a:rPr>
              <a:t>Budget</a:t>
            </a:r>
          </a:p>
          <a:p>
            <a:r>
              <a:rPr lang="en-GB" sz="1400" dirty="0">
                <a:latin typeface="Calibri" pitchFamily="34" charset="0"/>
              </a:rPr>
              <a:t>Policies</a:t>
            </a:r>
          </a:p>
        </p:txBody>
      </p:sp>
      <p:sp>
        <p:nvSpPr>
          <p:cNvPr id="15415" name="TextBox 60"/>
          <p:cNvSpPr txBox="1">
            <a:spLocks noChangeArrowheads="1"/>
          </p:cNvSpPr>
          <p:nvPr/>
        </p:nvSpPr>
        <p:spPr bwMode="auto">
          <a:xfrm>
            <a:off x="2002632" y="3062741"/>
            <a:ext cx="11318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Reports</a:t>
            </a:r>
          </a:p>
        </p:txBody>
      </p:sp>
      <p:sp>
        <p:nvSpPr>
          <p:cNvPr id="15416" name="TextBox 60"/>
          <p:cNvSpPr txBox="1">
            <a:spLocks noChangeArrowheads="1"/>
          </p:cNvSpPr>
          <p:nvPr/>
        </p:nvSpPr>
        <p:spPr bwMode="auto">
          <a:xfrm>
            <a:off x="1228725" y="4292600"/>
            <a:ext cx="1514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Calibri" pitchFamily="34" charset="0"/>
              </a:rPr>
              <a:t>Report</a:t>
            </a:r>
          </a:p>
          <a:p>
            <a:pPr algn="r"/>
            <a:r>
              <a:rPr lang="en-GB" sz="1400">
                <a:latin typeface="Calibri" pitchFamily="34" charset="0"/>
              </a:rPr>
              <a:t>Status of updates</a:t>
            </a:r>
          </a:p>
        </p:txBody>
      </p:sp>
      <p:sp>
        <p:nvSpPr>
          <p:cNvPr id="15417" name="TextBox 60"/>
          <p:cNvSpPr txBox="1">
            <a:spLocks noChangeArrowheads="1"/>
          </p:cNvSpPr>
          <p:nvPr/>
        </p:nvSpPr>
        <p:spPr bwMode="auto">
          <a:xfrm>
            <a:off x="2551113" y="4556125"/>
            <a:ext cx="18669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                Policies</a:t>
            </a:r>
          </a:p>
          <a:p>
            <a:r>
              <a:rPr lang="en-GB" sz="1400">
                <a:latin typeface="Calibri" pitchFamily="34" charset="0"/>
              </a:rPr>
              <a:t>          Report request</a:t>
            </a:r>
          </a:p>
          <a:p>
            <a:r>
              <a:rPr lang="en-GB" sz="1400">
                <a:latin typeface="Calibri" pitchFamily="34" charset="0"/>
              </a:rPr>
              <a:t>     System updates</a:t>
            </a:r>
          </a:p>
          <a:p>
            <a:r>
              <a:rPr lang="en-GB" sz="1400">
                <a:latin typeface="Calibri" pitchFamily="34" charset="0"/>
              </a:rPr>
              <a:t>Review updates</a:t>
            </a:r>
          </a:p>
        </p:txBody>
      </p:sp>
      <p:sp>
        <p:nvSpPr>
          <p:cNvPr id="15418" name="TextBox 60"/>
          <p:cNvSpPr txBox="1">
            <a:spLocks noChangeArrowheads="1"/>
          </p:cNvSpPr>
          <p:nvPr/>
        </p:nvSpPr>
        <p:spPr bwMode="auto">
          <a:xfrm>
            <a:off x="4602956" y="4874518"/>
            <a:ext cx="19065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Calibri" pitchFamily="34" charset="0"/>
              </a:rPr>
              <a:t>AIP/SIP template</a:t>
            </a:r>
          </a:p>
          <a:p>
            <a:r>
              <a:rPr lang="en-GB" sz="1400" dirty="0">
                <a:latin typeface="Calibri" pitchFamily="34" charset="0"/>
              </a:rPr>
              <a:t>AIP/SIP review</a:t>
            </a:r>
          </a:p>
          <a:p>
            <a:r>
              <a:rPr lang="en-GB" sz="1400" dirty="0">
                <a:latin typeface="Calibri" pitchFamily="34" charset="0"/>
              </a:rPr>
              <a:t>Customization advice</a:t>
            </a:r>
          </a:p>
          <a:p>
            <a:r>
              <a:rPr lang="en-GB" sz="1400" dirty="0">
                <a:latin typeface="Calibri" pitchFamily="34" charset="0"/>
              </a:rPr>
              <a:t>Migration packages</a:t>
            </a:r>
          </a:p>
          <a:p>
            <a:r>
              <a:rPr lang="en-GB" sz="1400" dirty="0" smtClean="0">
                <a:latin typeface="Calibri" pitchFamily="34" charset="0"/>
              </a:rPr>
              <a:t>Recommendations</a:t>
            </a:r>
          </a:p>
          <a:p>
            <a:r>
              <a:rPr lang="en-GB" sz="1400" dirty="0" smtClean="0">
                <a:latin typeface="Calibri" pitchFamily="34" charset="0"/>
              </a:rPr>
              <a:t>Risk analysis report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5419" name="TextBox 60"/>
          <p:cNvSpPr txBox="1">
            <a:spLocks noChangeArrowheads="1"/>
          </p:cNvSpPr>
          <p:nvPr/>
        </p:nvSpPr>
        <p:spPr bwMode="auto">
          <a:xfrm>
            <a:off x="4786313" y="4337050"/>
            <a:ext cx="1131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      DIP</a:t>
            </a:r>
          </a:p>
          <a:p>
            <a:r>
              <a:rPr lang="en-GB" sz="1400">
                <a:latin typeface="Calibri" pitchFamily="34" charset="0"/>
              </a:rPr>
              <a:t>Billing Info</a:t>
            </a:r>
          </a:p>
        </p:txBody>
      </p:sp>
      <p:sp>
        <p:nvSpPr>
          <p:cNvPr id="15420" name="TextBox 60"/>
          <p:cNvSpPr txBox="1">
            <a:spLocks noChangeArrowheads="1"/>
          </p:cNvSpPr>
          <p:nvPr/>
        </p:nvSpPr>
        <p:spPr bwMode="auto">
          <a:xfrm>
            <a:off x="7011988" y="5638800"/>
            <a:ext cx="18891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Dissemination request</a:t>
            </a:r>
          </a:p>
        </p:txBody>
      </p:sp>
      <p:sp>
        <p:nvSpPr>
          <p:cNvPr id="15421" name="TextBox 60"/>
          <p:cNvSpPr txBox="1">
            <a:spLocks noChangeArrowheads="1"/>
          </p:cNvSpPr>
          <p:nvPr/>
        </p:nvSpPr>
        <p:spPr bwMode="auto">
          <a:xfrm>
            <a:off x="6156325" y="4725988"/>
            <a:ext cx="1889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Calibri" pitchFamily="34" charset="0"/>
              </a:rPr>
              <a:t>               Payment</a:t>
            </a:r>
          </a:p>
          <a:p>
            <a:r>
              <a:rPr lang="en-GB" sz="1400" dirty="0">
                <a:latin typeface="Calibri" pitchFamily="34" charset="0"/>
              </a:rPr>
              <a:t>            Info responses</a:t>
            </a:r>
          </a:p>
        </p:txBody>
      </p:sp>
      <p:sp>
        <p:nvSpPr>
          <p:cNvPr id="15422" name="TextBox 60"/>
          <p:cNvSpPr txBox="1">
            <a:spLocks noChangeArrowheads="1"/>
          </p:cNvSpPr>
          <p:nvPr/>
        </p:nvSpPr>
        <p:spPr bwMode="auto">
          <a:xfrm>
            <a:off x="7107238" y="4138613"/>
            <a:ext cx="1889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Info requests</a:t>
            </a:r>
          </a:p>
          <a:p>
            <a:r>
              <a:rPr lang="en-GB" sz="1400">
                <a:latin typeface="Calibri" pitchFamily="34" charset="0"/>
              </a:rPr>
              <a:t>          Bill</a:t>
            </a:r>
          </a:p>
        </p:txBody>
      </p:sp>
      <p:sp>
        <p:nvSpPr>
          <p:cNvPr id="15423" name="TextBox 60"/>
          <p:cNvSpPr txBox="1">
            <a:spLocks noChangeArrowheads="1"/>
          </p:cNvSpPr>
          <p:nvPr/>
        </p:nvSpPr>
        <p:spPr bwMode="auto">
          <a:xfrm>
            <a:off x="5918200" y="3527425"/>
            <a:ext cx="1889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Calibri" pitchFamily="34" charset="0"/>
              </a:rPr>
              <a:t>Operational statistics</a:t>
            </a:r>
          </a:p>
        </p:txBody>
      </p:sp>
      <p:sp>
        <p:nvSpPr>
          <p:cNvPr id="15424" name="TextBox 60"/>
          <p:cNvSpPr txBox="1">
            <a:spLocks noChangeArrowheads="1"/>
          </p:cNvSpPr>
          <p:nvPr/>
        </p:nvSpPr>
        <p:spPr bwMode="auto">
          <a:xfrm>
            <a:off x="5918200" y="2943225"/>
            <a:ext cx="1889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Storage mgmt. policies</a:t>
            </a:r>
          </a:p>
        </p:txBody>
      </p:sp>
      <p:sp>
        <p:nvSpPr>
          <p:cNvPr id="15425" name="TextBox 60"/>
          <p:cNvSpPr txBox="1">
            <a:spLocks noChangeArrowheads="1"/>
          </p:cNvSpPr>
          <p:nvPr/>
        </p:nvSpPr>
        <p:spPr bwMode="auto">
          <a:xfrm>
            <a:off x="2193389" y="5530850"/>
            <a:ext cx="19065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 dirty="0">
                <a:latin typeface="Calibri" pitchFamily="34" charset="0"/>
              </a:rPr>
              <a:t>Approved </a:t>
            </a:r>
            <a:r>
              <a:rPr lang="en-GB" sz="1400" dirty="0" err="1" smtClean="0">
                <a:latin typeface="Calibri" pitchFamily="34" charset="0"/>
              </a:rPr>
              <a:t>stds</a:t>
            </a:r>
            <a:endParaRPr lang="en-GB" sz="1400" dirty="0" smtClean="0">
              <a:latin typeface="Calibri" pitchFamily="34" charset="0"/>
            </a:endParaRPr>
          </a:p>
          <a:p>
            <a:pPr algn="r"/>
            <a:r>
              <a:rPr lang="en-GB" sz="1400" dirty="0">
                <a:latin typeface="Calibri" pitchFamily="34" charset="0"/>
              </a:rPr>
              <a:t>Preservation </a:t>
            </a:r>
            <a:r>
              <a:rPr lang="en-GB" sz="1400" dirty="0" err="1" smtClean="0">
                <a:latin typeface="Calibri" pitchFamily="34" charset="0"/>
              </a:rPr>
              <a:t>reqmts</a:t>
            </a:r>
            <a:endParaRPr lang="en-GB" sz="1400" dirty="0">
              <a:latin typeface="Calibri" pitchFamily="34" charset="0"/>
            </a:endParaRPr>
          </a:p>
          <a:p>
            <a:pPr algn="r"/>
            <a:r>
              <a:rPr lang="en-GB" sz="1400" dirty="0">
                <a:latin typeface="Calibri" pitchFamily="34" charset="0"/>
              </a:rPr>
              <a:t>Migration goals</a:t>
            </a:r>
          </a:p>
          <a:p>
            <a:pPr algn="r"/>
            <a:r>
              <a:rPr lang="en-GB" sz="1400" dirty="0">
                <a:latin typeface="Calibri" pitchFamily="34" charset="0"/>
              </a:rPr>
              <a:t>Inventory reports</a:t>
            </a:r>
          </a:p>
          <a:p>
            <a:pPr algn="r"/>
            <a:r>
              <a:rPr lang="en-GB" sz="1400" dirty="0">
                <a:latin typeface="Calibri" pitchFamily="34" charset="0"/>
              </a:rPr>
              <a:t>Performance reports</a:t>
            </a:r>
          </a:p>
          <a:p>
            <a:pPr algn="r"/>
            <a:r>
              <a:rPr lang="en-GB" sz="1400" dirty="0">
                <a:latin typeface="Calibri" pitchFamily="34" charset="0"/>
              </a:rPr>
              <a:t>Consumer comment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3649663" y="134938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Information Object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00750" y="1785938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Representation</a:t>
            </a:r>
          </a:p>
          <a:p>
            <a:pPr algn="ctr">
              <a:defRPr/>
            </a:pPr>
            <a:r>
              <a:rPr lang="en-GB" dirty="0"/>
              <a:t>Information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2576513" y="5357813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Bit</a:t>
            </a: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2527300" y="34290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Digital</a:t>
            </a:r>
          </a:p>
          <a:p>
            <a:pPr algn="ctr">
              <a:defRPr/>
            </a:pPr>
            <a:r>
              <a:rPr lang="en-GB" dirty="0"/>
              <a:t>Object</a:t>
            </a:r>
          </a:p>
        </p:txBody>
      </p:sp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130175" y="34290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Physical</a:t>
            </a:r>
          </a:p>
          <a:p>
            <a:pPr algn="ctr">
              <a:defRPr/>
            </a:pPr>
            <a:r>
              <a:rPr lang="en-GB" dirty="0"/>
              <a:t>Object</a:t>
            </a:r>
          </a:p>
        </p:txBody>
      </p:sp>
      <p:sp>
        <p:nvSpPr>
          <p:cNvPr id="16391" name="TextBox 6"/>
          <p:cNvSpPr txBox="1">
            <a:spLocks noChangeArrowheads="1"/>
          </p:cNvSpPr>
          <p:nvPr/>
        </p:nvSpPr>
        <p:spPr bwMode="auto">
          <a:xfrm>
            <a:off x="1320800" y="1785938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Data</a:t>
            </a:r>
          </a:p>
          <a:p>
            <a:pPr algn="ctr">
              <a:defRPr/>
            </a:pPr>
            <a:r>
              <a:rPr lang="en-GB" dirty="0"/>
              <a:t>Object</a:t>
            </a:r>
          </a:p>
        </p:txBody>
      </p:sp>
      <p:sp>
        <p:nvSpPr>
          <p:cNvPr id="8" name="Diamond 7"/>
          <p:cNvSpPr/>
          <p:nvPr/>
        </p:nvSpPr>
        <p:spPr>
          <a:xfrm>
            <a:off x="3333750" y="4362450"/>
            <a:ext cx="287338" cy="287338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Diamond 8"/>
          <p:cNvSpPr/>
          <p:nvPr/>
        </p:nvSpPr>
        <p:spPr>
          <a:xfrm>
            <a:off x="4864100" y="1066800"/>
            <a:ext cx="287338" cy="28892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Diamond 9"/>
          <p:cNvSpPr/>
          <p:nvPr/>
        </p:nvSpPr>
        <p:spPr>
          <a:xfrm>
            <a:off x="4038600" y="1058863"/>
            <a:ext cx="288925" cy="28892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2" name="Shape 11"/>
          <p:cNvCxnSpPr>
            <a:stCxn id="9" idx="2"/>
            <a:endCxn id="0" idx="0"/>
          </p:cNvCxnSpPr>
          <p:nvPr/>
        </p:nvCxnSpPr>
        <p:spPr>
          <a:xfrm rot="16200000" flipH="1">
            <a:off x="5739606" y="624682"/>
            <a:ext cx="430213" cy="18923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0" idx="2"/>
            <a:endCxn id="0" idx="0"/>
          </p:cNvCxnSpPr>
          <p:nvPr/>
        </p:nvCxnSpPr>
        <p:spPr>
          <a:xfrm rot="5400000">
            <a:off x="2982913" y="585788"/>
            <a:ext cx="438150" cy="19621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7201694" y="1566069"/>
            <a:ext cx="438150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21563" y="1347788"/>
            <a:ext cx="1130300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8081963" y="1825625"/>
            <a:ext cx="941388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7800975" y="2297113"/>
            <a:ext cx="750888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Isosceles Triangle 24"/>
          <p:cNvSpPr>
            <a:spLocks noChangeAspect="1"/>
          </p:cNvSpPr>
          <p:nvPr/>
        </p:nvSpPr>
        <p:spPr>
          <a:xfrm>
            <a:off x="2189163" y="2686050"/>
            <a:ext cx="201612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9" name="Elbow Connector 28"/>
          <p:cNvCxnSpPr>
            <a:stCxn id="0" idx="0"/>
            <a:endCxn id="25" idx="3"/>
          </p:cNvCxnSpPr>
          <p:nvPr/>
        </p:nvCxnSpPr>
        <p:spPr>
          <a:xfrm rot="5400000" flipH="1" flipV="1">
            <a:off x="1400969" y="2540794"/>
            <a:ext cx="517525" cy="125888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0" idx="0"/>
            <a:endCxn id="25" idx="3"/>
          </p:cNvCxnSpPr>
          <p:nvPr/>
        </p:nvCxnSpPr>
        <p:spPr>
          <a:xfrm rot="16200000" flipV="1">
            <a:off x="2599531" y="2601119"/>
            <a:ext cx="517525" cy="113823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</p:cNvCxnSpPr>
          <p:nvPr/>
        </p:nvCxnSpPr>
        <p:spPr>
          <a:xfrm rot="5400000">
            <a:off x="3122613" y="5003800"/>
            <a:ext cx="709612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0" idx="3"/>
            <a:endCxn id="0" idx="1"/>
          </p:cNvCxnSpPr>
          <p:nvPr/>
        </p:nvCxnSpPr>
        <p:spPr>
          <a:xfrm>
            <a:off x="3121025" y="2235200"/>
            <a:ext cx="2879725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8" name="TextBox 37"/>
          <p:cNvSpPr txBox="1">
            <a:spLocks noChangeArrowheads="1"/>
          </p:cNvSpPr>
          <p:nvPr/>
        </p:nvSpPr>
        <p:spPr bwMode="auto">
          <a:xfrm>
            <a:off x="3478213" y="1785938"/>
            <a:ext cx="2298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Interpreted using</a:t>
            </a:r>
          </a:p>
        </p:txBody>
      </p:sp>
      <p:sp>
        <p:nvSpPr>
          <p:cNvPr id="16419" name="TextBox 39"/>
          <p:cNvSpPr txBox="1">
            <a:spLocks noChangeArrowheads="1"/>
          </p:cNvSpPr>
          <p:nvPr/>
        </p:nvSpPr>
        <p:spPr bwMode="auto">
          <a:xfrm>
            <a:off x="7127875" y="977900"/>
            <a:ext cx="1833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Interpreted using</a:t>
            </a:r>
          </a:p>
        </p:txBody>
      </p:sp>
      <p:sp>
        <p:nvSpPr>
          <p:cNvPr id="16420" name="TextBox 41"/>
          <p:cNvSpPr txBox="1">
            <a:spLocks noChangeArrowheads="1"/>
          </p:cNvSpPr>
          <p:nvPr/>
        </p:nvSpPr>
        <p:spPr bwMode="auto">
          <a:xfrm>
            <a:off x="3714750" y="4362450"/>
            <a:ext cx="323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</a:rPr>
              <a:t>1</a:t>
            </a:r>
          </a:p>
        </p:txBody>
      </p:sp>
      <p:sp>
        <p:nvSpPr>
          <p:cNvPr id="16421" name="TextBox 42"/>
          <p:cNvSpPr txBox="1">
            <a:spLocks noChangeArrowheads="1"/>
          </p:cNvSpPr>
          <p:nvPr/>
        </p:nvSpPr>
        <p:spPr bwMode="auto">
          <a:xfrm>
            <a:off x="3543300" y="4883150"/>
            <a:ext cx="1214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</a:rPr>
              <a:t>1</a:t>
            </a:r>
            <a:r>
              <a:rPr lang="en-GB" sz="2800" dirty="0">
                <a:latin typeface="Calibri" pitchFamily="34" charset="0"/>
              </a:rPr>
              <a:t>..*</a:t>
            </a:r>
          </a:p>
        </p:txBody>
      </p:sp>
      <p:sp>
        <p:nvSpPr>
          <p:cNvPr id="26" name="TextBox 41"/>
          <p:cNvSpPr txBox="1">
            <a:spLocks noChangeArrowheads="1"/>
          </p:cNvSpPr>
          <p:nvPr/>
        </p:nvSpPr>
        <p:spPr bwMode="auto">
          <a:xfrm>
            <a:off x="7967709" y="2297113"/>
            <a:ext cx="323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</a:rPr>
              <a:t>1</a:t>
            </a:r>
          </a:p>
        </p:txBody>
      </p:sp>
      <p:sp>
        <p:nvSpPr>
          <p:cNvPr id="27" name="TextBox 33"/>
          <p:cNvSpPr txBox="1">
            <a:spLocks noChangeArrowheads="1"/>
          </p:cNvSpPr>
          <p:nvPr/>
        </p:nvSpPr>
        <p:spPr bwMode="auto">
          <a:xfrm>
            <a:off x="7477125" y="1347788"/>
            <a:ext cx="323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>
                <a:latin typeface="Calibri" pitchFamily="34" charset="0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2490788" y="1719263"/>
            <a:ext cx="3541712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Representation</a:t>
            </a:r>
          </a:p>
          <a:p>
            <a:pPr algn="ctr">
              <a:defRPr/>
            </a:pPr>
            <a:r>
              <a:rPr lang="en-GB"/>
              <a:t>Information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7091363" y="4262438"/>
            <a:ext cx="1800225" cy="922337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Other</a:t>
            </a:r>
          </a:p>
          <a:p>
            <a:pPr algn="ctr">
              <a:defRPr/>
            </a:pPr>
            <a:r>
              <a:rPr lang="en-GB"/>
              <a:t>Representation</a:t>
            </a:r>
          </a:p>
          <a:p>
            <a:pPr algn="ctr">
              <a:defRPr/>
            </a:pPr>
            <a:r>
              <a:rPr lang="en-GB"/>
              <a:t>Information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3676650" y="4262438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Semantic</a:t>
            </a:r>
          </a:p>
          <a:p>
            <a:pPr algn="ctr">
              <a:defRPr/>
            </a:pPr>
            <a:r>
              <a:rPr lang="en-GB"/>
              <a:t>Information</a:t>
            </a: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233363" y="4262438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Structure</a:t>
            </a:r>
          </a:p>
          <a:p>
            <a:pPr algn="ctr">
              <a:defRPr/>
            </a:pPr>
            <a:r>
              <a:rPr lang="en-GB"/>
              <a:t>Information</a:t>
            </a:r>
          </a:p>
        </p:txBody>
      </p:sp>
      <p:sp>
        <p:nvSpPr>
          <p:cNvPr id="6" name="Diamond 5"/>
          <p:cNvSpPr/>
          <p:nvPr/>
        </p:nvSpPr>
        <p:spPr>
          <a:xfrm>
            <a:off x="2892425" y="2619375"/>
            <a:ext cx="287338" cy="28733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Diamond 6"/>
          <p:cNvSpPr/>
          <p:nvPr/>
        </p:nvSpPr>
        <p:spPr>
          <a:xfrm>
            <a:off x="4427538" y="2619375"/>
            <a:ext cx="288925" cy="28733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" name="Diamond 7"/>
          <p:cNvSpPr/>
          <p:nvPr/>
        </p:nvSpPr>
        <p:spPr>
          <a:xfrm>
            <a:off x="5480050" y="2619375"/>
            <a:ext cx="288925" cy="28733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0" name="Elbow Connector 9"/>
          <p:cNvCxnSpPr>
            <a:stCxn id="0" idx="0"/>
            <a:endCxn id="6" idx="2"/>
          </p:cNvCxnSpPr>
          <p:nvPr/>
        </p:nvCxnSpPr>
        <p:spPr>
          <a:xfrm rot="5400000" flipH="1" flipV="1">
            <a:off x="1407319" y="2632869"/>
            <a:ext cx="1355725" cy="1903413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0" idx="0"/>
            <a:endCxn id="8" idx="2"/>
          </p:cNvCxnSpPr>
          <p:nvPr/>
        </p:nvCxnSpPr>
        <p:spPr>
          <a:xfrm rot="16200000" flipV="1">
            <a:off x="6130131" y="2401095"/>
            <a:ext cx="1355725" cy="2366962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2"/>
          </p:cNvCxnSpPr>
          <p:nvPr/>
        </p:nvCxnSpPr>
        <p:spPr>
          <a:xfrm rot="5400000">
            <a:off x="3894932" y="3583781"/>
            <a:ext cx="1354138" cy="3175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0" idx="1"/>
            <a:endCxn id="0" idx="3"/>
          </p:cNvCxnSpPr>
          <p:nvPr/>
        </p:nvCxnSpPr>
        <p:spPr>
          <a:xfrm rot="10800000">
            <a:off x="2033588" y="4711700"/>
            <a:ext cx="1643062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9" name="TextBox 19"/>
          <p:cNvSpPr txBox="1">
            <a:spLocks noChangeArrowheads="1"/>
          </p:cNvSpPr>
          <p:nvPr/>
        </p:nvSpPr>
        <p:spPr bwMode="auto">
          <a:xfrm>
            <a:off x="2033588" y="4713288"/>
            <a:ext cx="1436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adds meaning to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32500" y="1931988"/>
            <a:ext cx="1277938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6781800" y="1401763"/>
            <a:ext cx="1058863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4572000" y="873125"/>
            <a:ext cx="273843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4149725" y="1295400"/>
            <a:ext cx="84613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4" name="TextBox 30"/>
          <p:cNvSpPr txBox="1">
            <a:spLocks noChangeArrowheads="1"/>
          </p:cNvSpPr>
          <p:nvPr/>
        </p:nvSpPr>
        <p:spPr bwMode="auto">
          <a:xfrm>
            <a:off x="4792663" y="473075"/>
            <a:ext cx="2298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Interpreted using</a:t>
            </a:r>
          </a:p>
        </p:txBody>
      </p:sp>
      <p:sp>
        <p:nvSpPr>
          <p:cNvPr id="17435" name="TextBox 32"/>
          <p:cNvSpPr txBox="1">
            <a:spLocks noChangeArrowheads="1"/>
          </p:cNvSpPr>
          <p:nvPr/>
        </p:nvSpPr>
        <p:spPr bwMode="auto">
          <a:xfrm>
            <a:off x="6288088" y="1933575"/>
            <a:ext cx="32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17436" name="TextBox 33"/>
          <p:cNvSpPr txBox="1">
            <a:spLocks noChangeArrowheads="1"/>
          </p:cNvSpPr>
          <p:nvPr/>
        </p:nvSpPr>
        <p:spPr bwMode="auto">
          <a:xfrm>
            <a:off x="4152900" y="1087438"/>
            <a:ext cx="323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alibri" pitchFamily="34" charset="0"/>
              </a:rPr>
              <a:t>*</a:t>
            </a:r>
          </a:p>
        </p:txBody>
      </p:sp>
      <p:sp>
        <p:nvSpPr>
          <p:cNvPr id="17437" name="TextBox 32"/>
          <p:cNvSpPr txBox="1">
            <a:spLocks noChangeArrowheads="1"/>
          </p:cNvSpPr>
          <p:nvPr/>
        </p:nvSpPr>
        <p:spPr bwMode="auto">
          <a:xfrm>
            <a:off x="5708650" y="3095625"/>
            <a:ext cx="32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17438" name="TextBox 33"/>
          <p:cNvSpPr txBox="1">
            <a:spLocks noChangeArrowheads="1"/>
          </p:cNvSpPr>
          <p:nvPr/>
        </p:nvSpPr>
        <p:spPr bwMode="auto">
          <a:xfrm>
            <a:off x="7991475" y="3616325"/>
            <a:ext cx="323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>
                <a:latin typeface="Calibri" pitchFamily="34" charset="0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/>
          </p:cNvSpPr>
          <p:nvPr/>
        </p:nvSpPr>
        <p:spPr bwMode="auto">
          <a:xfrm>
            <a:off x="3656013" y="885825"/>
            <a:ext cx="1150937" cy="1079500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 dirty="0"/>
              <a:t>Information</a:t>
            </a:r>
          </a:p>
          <a:p>
            <a:pPr algn="ctr">
              <a:defRPr/>
            </a:pPr>
            <a:r>
              <a:rPr lang="en-GB" sz="1200" dirty="0"/>
              <a:t>Object</a:t>
            </a: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>
            <a:off x="4170363" y="1965325"/>
            <a:ext cx="201612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36" name="TextBox 3"/>
          <p:cNvSpPr txBox="1">
            <a:spLocks/>
          </p:cNvSpPr>
          <p:nvPr/>
        </p:nvSpPr>
        <p:spPr bwMode="auto">
          <a:xfrm>
            <a:off x="4806950" y="3429000"/>
            <a:ext cx="1152525" cy="1079500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/>
              <a:t>Descriptive</a:t>
            </a:r>
          </a:p>
          <a:p>
            <a:pPr algn="ctr">
              <a:defRPr/>
            </a:pPr>
            <a:r>
              <a:rPr lang="en-GB" sz="1200"/>
              <a:t>Information</a:t>
            </a:r>
          </a:p>
        </p:txBody>
      </p:sp>
      <p:sp>
        <p:nvSpPr>
          <p:cNvPr id="18437" name="TextBox 4"/>
          <p:cNvSpPr txBox="1">
            <a:spLocks/>
          </p:cNvSpPr>
          <p:nvPr/>
        </p:nvSpPr>
        <p:spPr bwMode="auto">
          <a:xfrm>
            <a:off x="3419475" y="3429000"/>
            <a:ext cx="1152525" cy="1079500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/>
              <a:t>Packaging</a:t>
            </a:r>
          </a:p>
          <a:p>
            <a:pPr algn="ctr">
              <a:defRPr/>
            </a:pPr>
            <a:r>
              <a:rPr lang="en-GB" sz="1200"/>
              <a:t>Information</a:t>
            </a:r>
          </a:p>
        </p:txBody>
      </p:sp>
      <p:sp>
        <p:nvSpPr>
          <p:cNvPr id="18438" name="TextBox 5"/>
          <p:cNvSpPr txBox="1">
            <a:spLocks/>
          </p:cNvSpPr>
          <p:nvPr/>
        </p:nvSpPr>
        <p:spPr bwMode="auto">
          <a:xfrm>
            <a:off x="1978025" y="3429000"/>
            <a:ext cx="1152525" cy="1079500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/>
              <a:t>Preservation Description</a:t>
            </a:r>
          </a:p>
          <a:p>
            <a:pPr algn="ctr">
              <a:defRPr/>
            </a:pPr>
            <a:r>
              <a:rPr lang="en-GB" sz="1200"/>
              <a:t>Information</a:t>
            </a:r>
          </a:p>
        </p:txBody>
      </p:sp>
      <p:sp>
        <p:nvSpPr>
          <p:cNvPr id="18439" name="TextBox 6"/>
          <p:cNvSpPr txBox="1">
            <a:spLocks/>
          </p:cNvSpPr>
          <p:nvPr/>
        </p:nvSpPr>
        <p:spPr bwMode="auto">
          <a:xfrm>
            <a:off x="555625" y="3429000"/>
            <a:ext cx="1152525" cy="1079500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/>
              <a:t>Content Information</a:t>
            </a:r>
          </a:p>
        </p:txBody>
      </p:sp>
      <p:sp>
        <p:nvSpPr>
          <p:cNvPr id="18440" name="TextBox 7"/>
          <p:cNvSpPr txBox="1">
            <a:spLocks/>
          </p:cNvSpPr>
          <p:nvPr/>
        </p:nvSpPr>
        <p:spPr bwMode="auto">
          <a:xfrm>
            <a:off x="6264275" y="3429000"/>
            <a:ext cx="1150938" cy="1079500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/>
              <a:t>Representation Information</a:t>
            </a:r>
          </a:p>
        </p:txBody>
      </p:sp>
      <p:sp>
        <p:nvSpPr>
          <p:cNvPr id="18453" name="TextBox 8"/>
          <p:cNvSpPr txBox="1">
            <a:spLocks/>
          </p:cNvSpPr>
          <p:nvPr/>
        </p:nvSpPr>
        <p:spPr bwMode="auto">
          <a:xfrm>
            <a:off x="7704138" y="3429000"/>
            <a:ext cx="1152525" cy="5238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>
                <a:latin typeface="Calibri" pitchFamily="34" charset="0"/>
              </a:rPr>
              <a:t>....</a:t>
            </a:r>
            <a:endParaRPr lang="en-GB" sz="1200" b="1">
              <a:latin typeface="Calibri" pitchFamily="34" charset="0"/>
            </a:endParaRPr>
          </a:p>
        </p:txBody>
      </p:sp>
      <p:cxnSp>
        <p:nvCxnSpPr>
          <p:cNvPr id="11" name="Elbow Connector 10"/>
          <p:cNvCxnSpPr>
            <a:stCxn id="0" idx="0"/>
            <a:endCxn id="3" idx="3"/>
          </p:cNvCxnSpPr>
          <p:nvPr/>
        </p:nvCxnSpPr>
        <p:spPr>
          <a:xfrm rot="5400000" flipH="1" flipV="1">
            <a:off x="2082801" y="1239837"/>
            <a:ext cx="1238250" cy="314007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0" idx="0"/>
            <a:endCxn id="3" idx="3"/>
          </p:cNvCxnSpPr>
          <p:nvPr/>
        </p:nvCxnSpPr>
        <p:spPr>
          <a:xfrm rot="5400000" flipH="1" flipV="1">
            <a:off x="2794001" y="1951037"/>
            <a:ext cx="1238250" cy="171767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0" idx="0"/>
          </p:cNvCxnSpPr>
          <p:nvPr/>
        </p:nvCxnSpPr>
        <p:spPr>
          <a:xfrm rot="5400000" flipH="1" flipV="1">
            <a:off x="3514726" y="2671762"/>
            <a:ext cx="1238250" cy="27622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0" idx="0"/>
            <a:endCxn id="3" idx="3"/>
          </p:cNvCxnSpPr>
          <p:nvPr/>
        </p:nvCxnSpPr>
        <p:spPr>
          <a:xfrm rot="16200000" flipV="1">
            <a:off x="4208463" y="2254250"/>
            <a:ext cx="1238250" cy="11112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0" idx="0"/>
            <a:endCxn id="3" idx="3"/>
          </p:cNvCxnSpPr>
          <p:nvPr/>
        </p:nvCxnSpPr>
        <p:spPr>
          <a:xfrm rot="16200000" flipV="1">
            <a:off x="4937126" y="1525587"/>
            <a:ext cx="1238250" cy="256857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8453" idx="0"/>
            <a:endCxn id="3" idx="3"/>
          </p:cNvCxnSpPr>
          <p:nvPr/>
        </p:nvCxnSpPr>
        <p:spPr>
          <a:xfrm rot="16200000" flipV="1">
            <a:off x="5657057" y="805656"/>
            <a:ext cx="1238250" cy="400843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0" name="TextBox 23"/>
          <p:cNvSpPr txBox="1">
            <a:spLocks noChangeArrowheads="1"/>
          </p:cNvSpPr>
          <p:nvPr/>
        </p:nvSpPr>
        <p:spPr bwMode="auto">
          <a:xfrm>
            <a:off x="7704138" y="4232275"/>
            <a:ext cx="1152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>
                <a:latin typeface="Calibri" pitchFamily="34" charset="0"/>
              </a:rPr>
              <a:t>(Indicates that the list is not exhaustive)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3649663" y="542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Information Package</a:t>
            </a: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6000750" y="35337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Preservation Description</a:t>
            </a:r>
          </a:p>
          <a:p>
            <a:pPr algn="ctr">
              <a:defRPr/>
            </a:pPr>
            <a:r>
              <a:rPr lang="en-GB"/>
              <a:t>Information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1320800" y="35337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Content Information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4864100" y="1476375"/>
            <a:ext cx="287338" cy="28733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Diamond 5"/>
          <p:cNvSpPr/>
          <p:nvPr/>
        </p:nvSpPr>
        <p:spPr>
          <a:xfrm>
            <a:off x="4038600" y="1468438"/>
            <a:ext cx="288925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7" name="Shape 11"/>
          <p:cNvCxnSpPr>
            <a:stCxn id="5" idx="2"/>
            <a:endCxn id="0" idx="0"/>
          </p:cNvCxnSpPr>
          <p:nvPr/>
        </p:nvCxnSpPr>
        <p:spPr>
          <a:xfrm rot="16200000" flipH="1">
            <a:off x="5069682" y="1702594"/>
            <a:ext cx="1770062" cy="18923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hape 14"/>
          <p:cNvCxnSpPr>
            <a:stCxn id="6" idx="2"/>
            <a:endCxn id="0" idx="0"/>
          </p:cNvCxnSpPr>
          <p:nvPr/>
        </p:nvCxnSpPr>
        <p:spPr>
          <a:xfrm rot="5400000">
            <a:off x="2312988" y="1663700"/>
            <a:ext cx="1778000" cy="19621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0" idx="3"/>
            <a:endCxn id="0" idx="1"/>
          </p:cNvCxnSpPr>
          <p:nvPr/>
        </p:nvCxnSpPr>
        <p:spPr>
          <a:xfrm>
            <a:off x="3121025" y="3983038"/>
            <a:ext cx="2879725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2" name="TextBox 13"/>
          <p:cNvSpPr txBox="1">
            <a:spLocks noChangeArrowheads="1"/>
          </p:cNvSpPr>
          <p:nvPr/>
        </p:nvSpPr>
        <p:spPr bwMode="auto">
          <a:xfrm>
            <a:off x="3422650" y="3533775"/>
            <a:ext cx="2298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further described by</a:t>
            </a:r>
          </a:p>
        </p:txBody>
      </p:sp>
      <p:sp>
        <p:nvSpPr>
          <p:cNvPr id="19467" name="TextBox 17"/>
          <p:cNvSpPr txBox="1">
            <a:spLocks noChangeArrowheads="1"/>
          </p:cNvSpPr>
          <p:nvPr/>
        </p:nvSpPr>
        <p:spPr bwMode="auto">
          <a:xfrm>
            <a:off x="228600" y="542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Package Description</a:t>
            </a:r>
          </a:p>
        </p:txBody>
      </p:sp>
      <p:sp>
        <p:nvSpPr>
          <p:cNvPr id="19468" name="TextBox 18"/>
          <p:cNvSpPr txBox="1">
            <a:spLocks noChangeArrowheads="1"/>
          </p:cNvSpPr>
          <p:nvPr/>
        </p:nvSpPr>
        <p:spPr bwMode="auto">
          <a:xfrm>
            <a:off x="7115175" y="576263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Packaging Information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028825" y="1238250"/>
            <a:ext cx="162083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2028825" y="836613"/>
            <a:ext cx="162083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1" name="TextBox 23"/>
          <p:cNvSpPr txBox="1">
            <a:spLocks noChangeArrowheads="1"/>
          </p:cNvSpPr>
          <p:nvPr/>
        </p:nvSpPr>
        <p:spPr bwMode="auto">
          <a:xfrm>
            <a:off x="2352675" y="1238250"/>
            <a:ext cx="93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derived</a:t>
            </a:r>
          </a:p>
          <a:p>
            <a:r>
              <a:rPr lang="en-GB">
                <a:latin typeface="Calibri" pitchFamily="34" charset="0"/>
              </a:rPr>
              <a:t>from</a:t>
            </a:r>
          </a:p>
        </p:txBody>
      </p:sp>
      <p:sp>
        <p:nvSpPr>
          <p:cNvPr id="19482" name="TextBox 24"/>
          <p:cNvSpPr txBox="1">
            <a:spLocks noChangeArrowheads="1"/>
          </p:cNvSpPr>
          <p:nvPr/>
        </p:nvSpPr>
        <p:spPr bwMode="auto">
          <a:xfrm>
            <a:off x="2028825" y="192088"/>
            <a:ext cx="1092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>
                <a:latin typeface="Calibri" pitchFamily="34" charset="0"/>
              </a:rPr>
              <a:t>described</a:t>
            </a:r>
          </a:p>
          <a:p>
            <a:pPr algn="r"/>
            <a:r>
              <a:rPr lang="en-GB">
                <a:latin typeface="Calibri" pitchFamily="34" charset="0"/>
              </a:rPr>
              <a:t>by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449888" y="833438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5449888" y="1239838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5" name="TextBox 29"/>
          <p:cNvSpPr txBox="1">
            <a:spLocks noChangeArrowheads="1"/>
          </p:cNvSpPr>
          <p:nvPr/>
        </p:nvSpPr>
        <p:spPr bwMode="auto">
          <a:xfrm>
            <a:off x="5476875" y="187325"/>
            <a:ext cx="1638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delimited</a:t>
            </a:r>
          </a:p>
          <a:p>
            <a:r>
              <a:rPr lang="en-GB">
                <a:latin typeface="Calibri" pitchFamily="34" charset="0"/>
              </a:rPr>
              <a:t>by</a:t>
            </a:r>
          </a:p>
        </p:txBody>
      </p:sp>
      <p:sp>
        <p:nvSpPr>
          <p:cNvPr id="19486" name="TextBox 30"/>
          <p:cNvSpPr txBox="1">
            <a:spLocks noChangeArrowheads="1"/>
          </p:cNvSpPr>
          <p:nvPr/>
        </p:nvSpPr>
        <p:spPr bwMode="auto">
          <a:xfrm>
            <a:off x="5449888" y="1241425"/>
            <a:ext cx="1665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>
                <a:latin typeface="Calibri" pitchFamily="34" charset="0"/>
              </a:rPr>
              <a:t>identifies</a:t>
            </a:r>
          </a:p>
        </p:txBody>
      </p:sp>
      <p:sp>
        <p:nvSpPr>
          <p:cNvPr id="19487" name="TextBox 31"/>
          <p:cNvSpPr txBox="1">
            <a:spLocks noChangeArrowheads="1"/>
          </p:cNvSpPr>
          <p:nvPr/>
        </p:nvSpPr>
        <p:spPr bwMode="auto">
          <a:xfrm>
            <a:off x="5151438" y="188595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19488" name="TextBox 32"/>
          <p:cNvSpPr txBox="1">
            <a:spLocks noChangeArrowheads="1"/>
          </p:cNvSpPr>
          <p:nvPr/>
        </p:nvSpPr>
        <p:spPr bwMode="auto">
          <a:xfrm>
            <a:off x="3714750" y="1885950"/>
            <a:ext cx="32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19489" name="TextBox 33"/>
          <p:cNvSpPr txBox="1">
            <a:spLocks noChangeArrowheads="1"/>
          </p:cNvSpPr>
          <p:nvPr/>
        </p:nvSpPr>
        <p:spPr bwMode="auto">
          <a:xfrm>
            <a:off x="6953250" y="3059113"/>
            <a:ext cx="323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>
                <a:latin typeface="Calibri" pitchFamily="34" charset="0"/>
              </a:rPr>
              <a:t>*</a:t>
            </a:r>
          </a:p>
        </p:txBody>
      </p:sp>
      <p:sp>
        <p:nvSpPr>
          <p:cNvPr id="19490" name="TextBox 34"/>
          <p:cNvSpPr txBox="1">
            <a:spLocks noChangeArrowheads="1"/>
          </p:cNvSpPr>
          <p:nvPr/>
        </p:nvSpPr>
        <p:spPr bwMode="auto">
          <a:xfrm>
            <a:off x="1320800" y="3059113"/>
            <a:ext cx="708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0..1</a:t>
            </a:r>
          </a:p>
        </p:txBody>
      </p:sp>
      <p:sp>
        <p:nvSpPr>
          <p:cNvPr id="19491" name="TextBox 35"/>
          <p:cNvSpPr txBox="1">
            <a:spLocks noChangeArrowheads="1"/>
          </p:cNvSpPr>
          <p:nvPr/>
        </p:nvSpPr>
        <p:spPr bwMode="auto">
          <a:xfrm>
            <a:off x="2028825" y="1301750"/>
            <a:ext cx="32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>
                <a:latin typeface="Calibri" pitchFamily="34" charset="0"/>
              </a:rPr>
              <a:t>*</a:t>
            </a:r>
          </a:p>
        </p:txBody>
      </p:sp>
      <p:sp>
        <p:nvSpPr>
          <p:cNvPr id="19492" name="TextBox 36"/>
          <p:cNvSpPr txBox="1">
            <a:spLocks noChangeArrowheads="1"/>
          </p:cNvSpPr>
          <p:nvPr/>
        </p:nvSpPr>
        <p:spPr bwMode="auto">
          <a:xfrm>
            <a:off x="2028825" y="833438"/>
            <a:ext cx="32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>
                <a:latin typeface="Calibri" pitchFamily="34" charset="0"/>
              </a:rPr>
              <a:t>*</a:t>
            </a:r>
          </a:p>
        </p:txBody>
      </p:sp>
      <p:sp>
        <p:nvSpPr>
          <p:cNvPr id="19493" name="TextBox 37"/>
          <p:cNvSpPr txBox="1">
            <a:spLocks noChangeArrowheads="1"/>
          </p:cNvSpPr>
          <p:nvPr/>
        </p:nvSpPr>
        <p:spPr bwMode="auto">
          <a:xfrm>
            <a:off x="3260725" y="931863"/>
            <a:ext cx="32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19494" name="TextBox 38"/>
          <p:cNvSpPr txBox="1">
            <a:spLocks noChangeArrowheads="1"/>
          </p:cNvSpPr>
          <p:nvPr/>
        </p:nvSpPr>
        <p:spPr bwMode="auto">
          <a:xfrm>
            <a:off x="3260725" y="390525"/>
            <a:ext cx="32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/>
          </p:cNvSpPr>
          <p:nvPr/>
        </p:nvSpPr>
        <p:spPr bwMode="auto">
          <a:xfrm>
            <a:off x="3656013" y="8858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Information</a:t>
            </a:r>
          </a:p>
          <a:p>
            <a:pPr algn="ctr">
              <a:defRPr/>
            </a:pPr>
            <a:r>
              <a:rPr lang="en-GB"/>
              <a:t>Package</a:t>
            </a: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>
            <a:off x="4470400" y="1785938"/>
            <a:ext cx="203200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484" name="TextBox 4"/>
          <p:cNvSpPr txBox="1">
            <a:spLocks/>
          </p:cNvSpPr>
          <p:nvPr/>
        </p:nvSpPr>
        <p:spPr bwMode="auto">
          <a:xfrm>
            <a:off x="6543675" y="34290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Dissemination Information Package</a:t>
            </a:r>
          </a:p>
        </p:txBody>
      </p:sp>
      <p:sp>
        <p:nvSpPr>
          <p:cNvPr id="20485" name="TextBox 5"/>
          <p:cNvSpPr txBox="1">
            <a:spLocks/>
          </p:cNvSpPr>
          <p:nvPr/>
        </p:nvSpPr>
        <p:spPr bwMode="auto">
          <a:xfrm>
            <a:off x="3671888" y="34290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Archival Information Package</a:t>
            </a:r>
          </a:p>
        </p:txBody>
      </p:sp>
      <p:sp>
        <p:nvSpPr>
          <p:cNvPr id="20486" name="TextBox 6"/>
          <p:cNvSpPr txBox="1">
            <a:spLocks/>
          </p:cNvSpPr>
          <p:nvPr/>
        </p:nvSpPr>
        <p:spPr bwMode="auto">
          <a:xfrm>
            <a:off x="774700" y="34290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Submission Information Package</a:t>
            </a:r>
          </a:p>
        </p:txBody>
      </p:sp>
      <p:cxnSp>
        <p:nvCxnSpPr>
          <p:cNvPr id="8" name="Elbow Connector 7"/>
          <p:cNvCxnSpPr>
            <a:stCxn id="0" idx="0"/>
            <a:endCxn id="3" idx="3"/>
          </p:cNvCxnSpPr>
          <p:nvPr/>
        </p:nvCxnSpPr>
        <p:spPr>
          <a:xfrm rot="5400000" flipH="1" flipV="1">
            <a:off x="2414588" y="1271588"/>
            <a:ext cx="1417637" cy="289718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0" idx="0"/>
            <a:endCxn id="3" idx="3"/>
          </p:cNvCxnSpPr>
          <p:nvPr/>
        </p:nvCxnSpPr>
        <p:spPr>
          <a:xfrm rot="16200000" flipV="1">
            <a:off x="3863181" y="2720182"/>
            <a:ext cx="1417637" cy="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0" idx="0"/>
            <a:endCxn id="3" idx="3"/>
          </p:cNvCxnSpPr>
          <p:nvPr/>
        </p:nvCxnSpPr>
        <p:spPr>
          <a:xfrm rot="16200000" flipV="1">
            <a:off x="5299075" y="1284288"/>
            <a:ext cx="1417637" cy="287178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3649663" y="542925"/>
            <a:ext cx="1800225" cy="923925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Archival Information Package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6000750" y="35337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Preservation Description</a:t>
            </a:r>
          </a:p>
          <a:p>
            <a:pPr algn="ctr">
              <a:defRPr/>
            </a:pPr>
            <a:r>
              <a:rPr lang="en-GB"/>
              <a:t>Information</a:t>
            </a: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1320800" y="35337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Content Information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4864100" y="1476375"/>
            <a:ext cx="287338" cy="28733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Diamond 5"/>
          <p:cNvSpPr/>
          <p:nvPr/>
        </p:nvSpPr>
        <p:spPr>
          <a:xfrm>
            <a:off x="4038600" y="1468438"/>
            <a:ext cx="288925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7" name="Shape 11"/>
          <p:cNvCxnSpPr>
            <a:stCxn id="5" idx="2"/>
            <a:endCxn id="0" idx="0"/>
          </p:cNvCxnSpPr>
          <p:nvPr/>
        </p:nvCxnSpPr>
        <p:spPr>
          <a:xfrm rot="16200000" flipH="1">
            <a:off x="5069682" y="1702594"/>
            <a:ext cx="1770062" cy="18923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hape 14"/>
          <p:cNvCxnSpPr>
            <a:stCxn id="6" idx="2"/>
            <a:endCxn id="0" idx="0"/>
          </p:cNvCxnSpPr>
          <p:nvPr/>
        </p:nvCxnSpPr>
        <p:spPr>
          <a:xfrm rot="5400000">
            <a:off x="2312988" y="1663700"/>
            <a:ext cx="1778000" cy="19621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0" idx="3"/>
            <a:endCxn id="0" idx="1"/>
          </p:cNvCxnSpPr>
          <p:nvPr/>
        </p:nvCxnSpPr>
        <p:spPr>
          <a:xfrm>
            <a:off x="3121025" y="3983038"/>
            <a:ext cx="2879725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0" name="TextBox 9"/>
          <p:cNvSpPr txBox="1">
            <a:spLocks noChangeArrowheads="1"/>
          </p:cNvSpPr>
          <p:nvPr/>
        </p:nvSpPr>
        <p:spPr bwMode="auto">
          <a:xfrm>
            <a:off x="3422650" y="3533775"/>
            <a:ext cx="2298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further described by</a:t>
            </a:r>
          </a:p>
        </p:txBody>
      </p:sp>
      <p:sp>
        <p:nvSpPr>
          <p:cNvPr id="21515" name="TextBox 10"/>
          <p:cNvSpPr txBox="1">
            <a:spLocks noChangeArrowheads="1"/>
          </p:cNvSpPr>
          <p:nvPr/>
        </p:nvSpPr>
        <p:spPr bwMode="auto">
          <a:xfrm>
            <a:off x="228600" y="542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Package Description</a:t>
            </a:r>
          </a:p>
        </p:txBody>
      </p:sp>
      <p:sp>
        <p:nvSpPr>
          <p:cNvPr id="21516" name="TextBox 11"/>
          <p:cNvSpPr txBox="1">
            <a:spLocks noChangeArrowheads="1"/>
          </p:cNvSpPr>
          <p:nvPr/>
        </p:nvSpPr>
        <p:spPr bwMode="auto">
          <a:xfrm>
            <a:off x="7115175" y="576263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Packaging Information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028825" y="1238250"/>
            <a:ext cx="162083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2028825" y="836613"/>
            <a:ext cx="162083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9" name="TextBox 14"/>
          <p:cNvSpPr txBox="1">
            <a:spLocks noChangeArrowheads="1"/>
          </p:cNvSpPr>
          <p:nvPr/>
        </p:nvSpPr>
        <p:spPr bwMode="auto">
          <a:xfrm>
            <a:off x="2028825" y="1239838"/>
            <a:ext cx="1620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derived</a:t>
            </a:r>
          </a:p>
          <a:p>
            <a:r>
              <a:rPr lang="en-GB">
                <a:latin typeface="Calibri" pitchFamily="34" charset="0"/>
              </a:rPr>
              <a:t>from</a:t>
            </a:r>
          </a:p>
        </p:txBody>
      </p:sp>
      <p:sp>
        <p:nvSpPr>
          <p:cNvPr id="21530" name="TextBox 15"/>
          <p:cNvSpPr txBox="1">
            <a:spLocks noChangeArrowheads="1"/>
          </p:cNvSpPr>
          <p:nvPr/>
        </p:nvSpPr>
        <p:spPr bwMode="auto">
          <a:xfrm>
            <a:off x="2028825" y="187325"/>
            <a:ext cx="16208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>
                <a:latin typeface="Calibri" pitchFamily="34" charset="0"/>
              </a:rPr>
              <a:t>described</a:t>
            </a:r>
          </a:p>
          <a:p>
            <a:pPr algn="r"/>
            <a:r>
              <a:rPr lang="en-GB">
                <a:latin typeface="Calibri" pitchFamily="34" charset="0"/>
              </a:rPr>
              <a:t>by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49888" y="833438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5449888" y="1239838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3" name="TextBox 18"/>
          <p:cNvSpPr txBox="1">
            <a:spLocks noChangeArrowheads="1"/>
          </p:cNvSpPr>
          <p:nvPr/>
        </p:nvSpPr>
        <p:spPr bwMode="auto">
          <a:xfrm>
            <a:off x="5449888" y="187325"/>
            <a:ext cx="16652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delimited</a:t>
            </a:r>
          </a:p>
          <a:p>
            <a:r>
              <a:rPr lang="en-GB">
                <a:latin typeface="Calibri" pitchFamily="34" charset="0"/>
              </a:rPr>
              <a:t>by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5449888" y="1241425"/>
            <a:ext cx="1665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>
                <a:latin typeface="Calibri" pitchFamily="34" charset="0"/>
              </a:rPr>
              <a:t>identifies</a:t>
            </a:r>
          </a:p>
        </p:txBody>
      </p:sp>
      <p:sp>
        <p:nvSpPr>
          <p:cNvPr id="21535" name="TextBox 26"/>
          <p:cNvSpPr txBox="1">
            <a:spLocks noChangeArrowheads="1"/>
          </p:cNvSpPr>
          <p:nvPr/>
        </p:nvSpPr>
        <p:spPr bwMode="auto">
          <a:xfrm>
            <a:off x="3260725" y="931863"/>
            <a:ext cx="32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3409926" y="2441168"/>
            <a:ext cx="2313369" cy="908864"/>
          </a:xfrm>
          <a:prstGeom prst="ellipse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/>
              <a:t>Representation</a:t>
            </a:r>
          </a:p>
          <a:p>
            <a:pPr algn="ctr">
              <a:defRPr/>
            </a:pPr>
            <a:r>
              <a:rPr lang="en-GB" dirty="0"/>
              <a:t>Information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285750" y="2571674"/>
            <a:ext cx="1928985" cy="908864"/>
          </a:xfrm>
          <a:prstGeom prst="ellipse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dirty="0"/>
              <a:t>Data</a:t>
            </a:r>
          </a:p>
          <a:p>
            <a:pPr algn="ctr">
              <a:defRPr/>
            </a:pPr>
            <a:r>
              <a:rPr lang="en-GB" dirty="0"/>
              <a:t>Object</a:t>
            </a:r>
          </a:p>
        </p:txBody>
      </p:sp>
      <p:sp>
        <p:nvSpPr>
          <p:cNvPr id="3077" name="TextBox 3"/>
          <p:cNvSpPr txBox="1">
            <a:spLocks noChangeArrowheads="1"/>
          </p:cNvSpPr>
          <p:nvPr/>
        </p:nvSpPr>
        <p:spPr bwMode="auto">
          <a:xfrm>
            <a:off x="6846715" y="2431709"/>
            <a:ext cx="1928985" cy="908864"/>
          </a:xfrm>
          <a:prstGeom prst="ellipse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dirty="0"/>
              <a:t>Information Object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214563" y="2894013"/>
            <a:ext cx="11953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>
            <a:off x="5723295" y="2895600"/>
            <a:ext cx="112359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6" name="TextBox 11"/>
          <p:cNvSpPr txBox="1">
            <a:spLocks noChangeArrowheads="1"/>
          </p:cNvSpPr>
          <p:nvPr/>
        </p:nvSpPr>
        <p:spPr bwMode="auto">
          <a:xfrm>
            <a:off x="2286179" y="2214563"/>
            <a:ext cx="1428878" cy="6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Interpreted</a:t>
            </a:r>
          </a:p>
          <a:p>
            <a:pPr algn="ctr"/>
            <a:r>
              <a:rPr lang="en-GB">
                <a:latin typeface="Calibri" pitchFamily="34" charset="0"/>
              </a:rPr>
              <a:t>using its</a:t>
            </a:r>
          </a:p>
        </p:txBody>
      </p:sp>
      <p:sp>
        <p:nvSpPr>
          <p:cNvPr id="3087" name="TextBox 12"/>
          <p:cNvSpPr txBox="1">
            <a:spLocks noChangeArrowheads="1"/>
          </p:cNvSpPr>
          <p:nvPr/>
        </p:nvSpPr>
        <p:spPr bwMode="auto">
          <a:xfrm>
            <a:off x="5715486" y="2428830"/>
            <a:ext cx="857327" cy="36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Yields</a:t>
            </a:r>
          </a:p>
        </p:txBody>
      </p:sp>
    </p:spTree>
    <p:extLst>
      <p:ext uri="{BB962C8B-B14F-4D97-AF65-F5344CB8AC3E}">
        <p14:creationId xmlns:p14="http://schemas.microsoft.com/office/powerpoint/2010/main" val="10844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2519363" y="1493838"/>
            <a:ext cx="3541712" cy="923925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Preservation </a:t>
            </a:r>
          </a:p>
          <a:p>
            <a:pPr algn="ctr">
              <a:defRPr/>
            </a:pPr>
            <a:r>
              <a:rPr lang="en-GB"/>
              <a:t>Description</a:t>
            </a:r>
          </a:p>
          <a:p>
            <a:pPr algn="ctr">
              <a:defRPr/>
            </a:pPr>
            <a:r>
              <a:rPr lang="en-GB"/>
              <a:t>Information</a:t>
            </a:r>
          </a:p>
        </p:txBody>
      </p:sp>
      <p:sp>
        <p:nvSpPr>
          <p:cNvPr id="48" name="TextBox 2"/>
          <p:cNvSpPr txBox="1">
            <a:spLocks noChangeArrowheads="1"/>
          </p:cNvSpPr>
          <p:nvPr/>
        </p:nvSpPr>
        <p:spPr bwMode="auto">
          <a:xfrm>
            <a:off x="5768975" y="4318953"/>
            <a:ext cx="1620000" cy="646331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Fixity</a:t>
            </a:r>
          </a:p>
          <a:p>
            <a:pPr algn="ctr">
              <a:defRPr/>
            </a:pPr>
            <a:r>
              <a:rPr lang="en-GB" dirty="0" smtClean="0"/>
              <a:t>Information</a:t>
            </a:r>
          </a:p>
        </p:txBody>
      </p:sp>
      <p:sp>
        <p:nvSpPr>
          <p:cNvPr id="49" name="TextBox 3"/>
          <p:cNvSpPr txBox="1">
            <a:spLocks noChangeArrowheads="1"/>
          </p:cNvSpPr>
          <p:nvPr/>
        </p:nvSpPr>
        <p:spPr bwMode="auto">
          <a:xfrm>
            <a:off x="1899545" y="4284663"/>
            <a:ext cx="1620000" cy="646331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dirty="0"/>
              <a:t>Provenance</a:t>
            </a:r>
          </a:p>
          <a:p>
            <a:pPr algn="ctr">
              <a:defRPr/>
            </a:pPr>
            <a:r>
              <a:rPr lang="en-GB" dirty="0" smtClean="0"/>
              <a:t>Information</a:t>
            </a:r>
          </a:p>
        </p:txBody>
      </p:sp>
      <p:sp>
        <p:nvSpPr>
          <p:cNvPr id="50" name="TextBox 4"/>
          <p:cNvSpPr txBox="1">
            <a:spLocks noChangeArrowheads="1"/>
          </p:cNvSpPr>
          <p:nvPr/>
        </p:nvSpPr>
        <p:spPr bwMode="auto">
          <a:xfrm>
            <a:off x="61912" y="4262438"/>
            <a:ext cx="1620000" cy="646331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dirty="0"/>
              <a:t>Reference</a:t>
            </a:r>
          </a:p>
          <a:p>
            <a:pPr algn="ctr">
              <a:defRPr/>
            </a:pPr>
            <a:r>
              <a:rPr lang="en-GB" dirty="0" smtClean="0"/>
              <a:t>Information</a:t>
            </a:r>
          </a:p>
        </p:txBody>
      </p:sp>
      <p:sp>
        <p:nvSpPr>
          <p:cNvPr id="51" name="Diamond 50"/>
          <p:cNvSpPr/>
          <p:nvPr/>
        </p:nvSpPr>
        <p:spPr>
          <a:xfrm>
            <a:off x="2480945" y="2439988"/>
            <a:ext cx="287338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2" name="Diamond 51"/>
          <p:cNvSpPr/>
          <p:nvPr/>
        </p:nvSpPr>
        <p:spPr>
          <a:xfrm>
            <a:off x="3593148" y="2439988"/>
            <a:ext cx="288925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3" name="Diamond 52"/>
          <p:cNvSpPr/>
          <p:nvPr/>
        </p:nvSpPr>
        <p:spPr>
          <a:xfrm>
            <a:off x="4668520" y="2439988"/>
            <a:ext cx="288925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54" name="Elbow Connector 53"/>
          <p:cNvCxnSpPr>
            <a:stCxn id="50" idx="0"/>
            <a:endCxn id="51" idx="2"/>
          </p:cNvCxnSpPr>
          <p:nvPr/>
        </p:nvCxnSpPr>
        <p:spPr>
          <a:xfrm rot="5400000" flipH="1" flipV="1">
            <a:off x="980707" y="2618531"/>
            <a:ext cx="1535113" cy="1752702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8" idx="0"/>
            <a:endCxn id="53" idx="2"/>
          </p:cNvCxnSpPr>
          <p:nvPr/>
        </p:nvCxnSpPr>
        <p:spPr>
          <a:xfrm rot="16200000" flipV="1">
            <a:off x="4900165" y="2640143"/>
            <a:ext cx="1591628" cy="1765992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16"/>
          <p:cNvSpPr txBox="1">
            <a:spLocks noChangeArrowheads="1"/>
          </p:cNvSpPr>
          <p:nvPr/>
        </p:nvSpPr>
        <p:spPr bwMode="auto">
          <a:xfrm>
            <a:off x="3906463" y="4284663"/>
            <a:ext cx="1620000" cy="646331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dirty="0"/>
              <a:t>Context</a:t>
            </a:r>
          </a:p>
          <a:p>
            <a:pPr algn="ctr">
              <a:defRPr/>
            </a:pPr>
            <a:r>
              <a:rPr lang="en-GB" dirty="0" smtClean="0"/>
              <a:t>Information</a:t>
            </a:r>
          </a:p>
        </p:txBody>
      </p:sp>
      <p:sp>
        <p:nvSpPr>
          <p:cNvPr id="57" name="Diamond 56"/>
          <p:cNvSpPr/>
          <p:nvPr/>
        </p:nvSpPr>
        <p:spPr>
          <a:xfrm>
            <a:off x="3135630" y="2439988"/>
            <a:ext cx="287338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58" name="Elbow Connector 57"/>
          <p:cNvCxnSpPr>
            <a:stCxn id="57" idx="2"/>
            <a:endCxn id="49" idx="0"/>
          </p:cNvCxnSpPr>
          <p:nvPr/>
        </p:nvCxnSpPr>
        <p:spPr>
          <a:xfrm rot="5400000">
            <a:off x="2215753" y="3221117"/>
            <a:ext cx="1557338" cy="569754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52" idx="2"/>
            <a:endCxn id="56" idx="0"/>
          </p:cNvCxnSpPr>
          <p:nvPr/>
        </p:nvCxnSpPr>
        <p:spPr>
          <a:xfrm rot="16200000" flipH="1">
            <a:off x="3448368" y="3016568"/>
            <a:ext cx="1557338" cy="978852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4"/>
          <p:cNvSpPr txBox="1">
            <a:spLocks noChangeArrowheads="1"/>
          </p:cNvSpPr>
          <p:nvPr/>
        </p:nvSpPr>
        <p:spPr bwMode="auto">
          <a:xfrm>
            <a:off x="7524000" y="4318952"/>
            <a:ext cx="1620000" cy="648000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dirty="0" smtClean="0"/>
              <a:t>Access Rights</a:t>
            </a:r>
            <a:endParaRPr lang="en-GB" dirty="0"/>
          </a:p>
          <a:p>
            <a:pPr algn="ctr">
              <a:defRPr/>
            </a:pPr>
            <a:r>
              <a:rPr lang="en-GB" dirty="0"/>
              <a:t>Information</a:t>
            </a:r>
          </a:p>
        </p:txBody>
      </p:sp>
      <p:sp>
        <p:nvSpPr>
          <p:cNvPr id="61" name="Diamond 60"/>
          <p:cNvSpPr/>
          <p:nvPr/>
        </p:nvSpPr>
        <p:spPr>
          <a:xfrm>
            <a:off x="5807392" y="2448719"/>
            <a:ext cx="288925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62" name="Elbow Connector 61"/>
          <p:cNvCxnSpPr>
            <a:stCxn id="61" idx="2"/>
            <a:endCxn id="60" idx="0"/>
          </p:cNvCxnSpPr>
          <p:nvPr/>
        </p:nvCxnSpPr>
        <p:spPr>
          <a:xfrm rot="16200000" flipH="1">
            <a:off x="6351479" y="2336431"/>
            <a:ext cx="1582896" cy="2382145"/>
          </a:xfrm>
          <a:prstGeom prst="bentConnector3">
            <a:avLst>
              <a:gd name="adj1" fmla="val 46199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409575" y="288925"/>
            <a:ext cx="1800225" cy="923925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Archival Information</a:t>
            </a:r>
          </a:p>
          <a:p>
            <a:pPr algn="ctr">
              <a:defRPr/>
            </a:pPr>
            <a:r>
              <a:rPr lang="en-GB" dirty="0"/>
              <a:t>Package</a:t>
            </a:r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2809875" y="431800"/>
            <a:ext cx="1800225" cy="646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Package</a:t>
            </a:r>
          </a:p>
          <a:p>
            <a:pPr algn="ctr">
              <a:defRPr/>
            </a:pPr>
            <a:r>
              <a:rPr lang="en-GB" dirty="0"/>
              <a:t>Description</a:t>
            </a: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2808288" y="20415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Associated Description</a:t>
            </a:r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5716588" y="3167063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Access</a:t>
            </a:r>
          </a:p>
          <a:p>
            <a:pPr algn="ctr">
              <a:defRPr/>
            </a:pPr>
            <a:r>
              <a:rPr lang="en-GB"/>
              <a:t>Aid</a:t>
            </a:r>
          </a:p>
        </p:txBody>
      </p:sp>
      <p:sp>
        <p:nvSpPr>
          <p:cNvPr id="23558" name="TextBox 5"/>
          <p:cNvSpPr txBox="1">
            <a:spLocks noChangeArrowheads="1"/>
          </p:cNvSpPr>
          <p:nvPr/>
        </p:nvSpPr>
        <p:spPr bwMode="auto">
          <a:xfrm>
            <a:off x="1801813" y="5241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Finding</a:t>
            </a:r>
          </a:p>
          <a:p>
            <a:pPr algn="ctr">
              <a:defRPr/>
            </a:pPr>
            <a:r>
              <a:rPr lang="en-GB"/>
              <a:t>Aid</a:t>
            </a:r>
          </a:p>
        </p:txBody>
      </p:sp>
      <p:sp>
        <p:nvSpPr>
          <p:cNvPr id="23559" name="TextBox 6"/>
          <p:cNvSpPr txBox="1">
            <a:spLocks noChangeArrowheads="1"/>
          </p:cNvSpPr>
          <p:nvPr/>
        </p:nvSpPr>
        <p:spPr bwMode="auto">
          <a:xfrm>
            <a:off x="5716588" y="5241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Retrieval Aid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763963" y="5241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Ordering</a:t>
            </a:r>
          </a:p>
          <a:p>
            <a:pPr algn="ctr">
              <a:defRPr/>
            </a:pPr>
            <a:r>
              <a:rPr lang="en-GB"/>
              <a:t>Aid</a:t>
            </a:r>
          </a:p>
        </p:txBody>
      </p:sp>
      <p:sp>
        <p:nvSpPr>
          <p:cNvPr id="23575" name="TextBox 9"/>
          <p:cNvSpPr txBox="1">
            <a:spLocks noChangeArrowheads="1"/>
          </p:cNvSpPr>
          <p:nvPr/>
        </p:nvSpPr>
        <p:spPr bwMode="auto">
          <a:xfrm>
            <a:off x="7837488" y="5241925"/>
            <a:ext cx="1162050" cy="5857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3200" b="1">
                <a:latin typeface="Calibri" pitchFamily="34" charset="0"/>
              </a:rPr>
              <a:t>...</a:t>
            </a:r>
          </a:p>
        </p:txBody>
      </p:sp>
      <p:cxnSp>
        <p:nvCxnSpPr>
          <p:cNvPr id="10" name="Elbow Connector 9"/>
          <p:cNvCxnSpPr>
            <a:stCxn id="0" idx="2"/>
            <a:endCxn id="0" idx="2"/>
          </p:cNvCxnSpPr>
          <p:nvPr/>
        </p:nvCxnSpPr>
        <p:spPr>
          <a:xfrm rot="16200000" flipH="1">
            <a:off x="1644650" y="877888"/>
            <a:ext cx="1728788" cy="2398712"/>
          </a:xfrm>
          <a:prstGeom prst="bentConnector3">
            <a:avLst>
              <a:gd name="adj1" fmla="val 127264"/>
            </a:avLst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rot="16200000" flipV="1">
            <a:off x="1504951" y="1298575"/>
            <a:ext cx="1752600" cy="1533525"/>
          </a:xfrm>
          <a:prstGeom prst="bentConnector3">
            <a:avLst>
              <a:gd name="adj1" fmla="val -15725"/>
            </a:avLst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>
            <a:spLocks noChangeAspect="1"/>
          </p:cNvSpPr>
          <p:nvPr/>
        </p:nvSpPr>
        <p:spPr>
          <a:xfrm>
            <a:off x="6410325" y="4067175"/>
            <a:ext cx="201613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3" name="Elbow Connector 12"/>
          <p:cNvCxnSpPr>
            <a:stCxn id="0" idx="0"/>
            <a:endCxn id="12" idx="3"/>
          </p:cNvCxnSpPr>
          <p:nvPr/>
        </p:nvCxnSpPr>
        <p:spPr>
          <a:xfrm rot="5400000" flipH="1" flipV="1">
            <a:off x="4132262" y="2862263"/>
            <a:ext cx="949325" cy="38100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0" idx="0"/>
            <a:endCxn id="12" idx="3"/>
          </p:cNvCxnSpPr>
          <p:nvPr/>
        </p:nvCxnSpPr>
        <p:spPr>
          <a:xfrm rot="5400000" flipH="1" flipV="1">
            <a:off x="5113337" y="3843338"/>
            <a:ext cx="949325" cy="18478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0" idx="0"/>
            <a:endCxn id="12" idx="3"/>
          </p:cNvCxnSpPr>
          <p:nvPr/>
        </p:nvCxnSpPr>
        <p:spPr>
          <a:xfrm rot="16200000" flipV="1">
            <a:off x="6089650" y="4714875"/>
            <a:ext cx="949325" cy="10477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23575" idx="0"/>
            <a:endCxn id="12" idx="3"/>
          </p:cNvCxnSpPr>
          <p:nvPr/>
        </p:nvCxnSpPr>
        <p:spPr>
          <a:xfrm rot="16200000" flipV="1">
            <a:off x="6990556" y="3813969"/>
            <a:ext cx="949325" cy="190658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>
            <a:spLocks noChangeAspect="1"/>
          </p:cNvSpPr>
          <p:nvPr/>
        </p:nvSpPr>
        <p:spPr>
          <a:xfrm>
            <a:off x="3595688" y="1089025"/>
            <a:ext cx="215900" cy="2159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8" name="Elbow Connector 17"/>
          <p:cNvCxnSpPr>
            <a:stCxn id="0" idx="0"/>
            <a:endCxn id="17" idx="2"/>
          </p:cNvCxnSpPr>
          <p:nvPr/>
        </p:nvCxnSpPr>
        <p:spPr>
          <a:xfrm rot="16200000" flipV="1">
            <a:off x="3337719" y="1670844"/>
            <a:ext cx="736600" cy="4762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0" idx="3"/>
            <a:endCxn id="0" idx="1"/>
          </p:cNvCxnSpPr>
          <p:nvPr/>
        </p:nvCxnSpPr>
        <p:spPr>
          <a:xfrm>
            <a:off x="2209800" y="750888"/>
            <a:ext cx="600075" cy="4762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endCxn id="0" idx="1"/>
          </p:cNvCxnSpPr>
          <p:nvPr/>
        </p:nvCxnSpPr>
        <p:spPr>
          <a:xfrm>
            <a:off x="4243388" y="2941638"/>
            <a:ext cx="1473200" cy="674687"/>
          </a:xfrm>
          <a:prstGeom prst="bentConnector3">
            <a:avLst>
              <a:gd name="adj1" fmla="val -779"/>
            </a:avLst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7" name="TextBox 41"/>
          <p:cNvSpPr txBox="1">
            <a:spLocks noChangeArrowheads="1"/>
          </p:cNvSpPr>
          <p:nvPr/>
        </p:nvSpPr>
        <p:spPr bwMode="auto">
          <a:xfrm>
            <a:off x="1614488" y="2617788"/>
            <a:ext cx="1087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derived</a:t>
            </a:r>
          </a:p>
          <a:p>
            <a:pPr algn="ctr"/>
            <a:r>
              <a:rPr lang="en-GB">
                <a:latin typeface="Calibri" pitchFamily="34" charset="0"/>
              </a:rPr>
              <a:t>from</a:t>
            </a:r>
          </a:p>
        </p:txBody>
      </p:sp>
      <p:sp>
        <p:nvSpPr>
          <p:cNvPr id="23588" name="TextBox 44"/>
          <p:cNvSpPr txBox="1">
            <a:spLocks noChangeArrowheads="1"/>
          </p:cNvSpPr>
          <p:nvPr/>
        </p:nvSpPr>
        <p:spPr bwMode="auto">
          <a:xfrm>
            <a:off x="1309688" y="3465513"/>
            <a:ext cx="245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described by</a:t>
            </a:r>
          </a:p>
        </p:txBody>
      </p:sp>
      <p:sp>
        <p:nvSpPr>
          <p:cNvPr id="23589" name="TextBox 45"/>
          <p:cNvSpPr txBox="1">
            <a:spLocks noChangeArrowheads="1"/>
          </p:cNvSpPr>
          <p:nvPr/>
        </p:nvSpPr>
        <p:spPr bwMode="auto">
          <a:xfrm>
            <a:off x="4024313" y="3616325"/>
            <a:ext cx="169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Provide data for</a:t>
            </a:r>
          </a:p>
        </p:txBody>
      </p:sp>
      <p:sp>
        <p:nvSpPr>
          <p:cNvPr id="23590" name="TextBox 48"/>
          <p:cNvSpPr txBox="1">
            <a:spLocks noChangeArrowheads="1"/>
          </p:cNvSpPr>
          <p:nvPr/>
        </p:nvSpPr>
        <p:spPr bwMode="auto">
          <a:xfrm>
            <a:off x="3811588" y="1189038"/>
            <a:ext cx="401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23591" name="TextBox 49"/>
          <p:cNvSpPr txBox="1">
            <a:spLocks noChangeArrowheads="1"/>
          </p:cNvSpPr>
          <p:nvPr/>
        </p:nvSpPr>
        <p:spPr bwMode="auto">
          <a:xfrm>
            <a:off x="738188" y="1309688"/>
            <a:ext cx="401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23592" name="TextBox 50"/>
          <p:cNvSpPr txBox="1">
            <a:spLocks noChangeArrowheads="1"/>
          </p:cNvSpPr>
          <p:nvPr/>
        </p:nvSpPr>
        <p:spPr bwMode="auto">
          <a:xfrm>
            <a:off x="1801813" y="1309688"/>
            <a:ext cx="401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23593" name="TextBox 51"/>
          <p:cNvSpPr txBox="1">
            <a:spLocks noChangeArrowheads="1"/>
          </p:cNvSpPr>
          <p:nvPr/>
        </p:nvSpPr>
        <p:spPr bwMode="auto">
          <a:xfrm>
            <a:off x="3763963" y="1671638"/>
            <a:ext cx="661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  <a:r>
              <a:rPr lang="en-GB" sz="2000">
                <a:latin typeface="Calibri" pitchFamily="34" charset="0"/>
              </a:rPr>
              <a:t>..*</a:t>
            </a:r>
          </a:p>
        </p:txBody>
      </p:sp>
      <p:sp>
        <p:nvSpPr>
          <p:cNvPr id="23594" name="TextBox 52"/>
          <p:cNvSpPr txBox="1">
            <a:spLocks noChangeArrowheads="1"/>
          </p:cNvSpPr>
          <p:nvPr/>
        </p:nvSpPr>
        <p:spPr bwMode="auto">
          <a:xfrm>
            <a:off x="2654300" y="2882900"/>
            <a:ext cx="661988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  <a:r>
              <a:rPr lang="en-GB" sz="2000">
                <a:latin typeface="Calibri" pitchFamily="34" charset="0"/>
              </a:rPr>
              <a:t>..*</a:t>
            </a:r>
          </a:p>
        </p:txBody>
      </p:sp>
      <p:sp>
        <p:nvSpPr>
          <p:cNvPr id="23595" name="TextBox 53"/>
          <p:cNvSpPr txBox="1">
            <a:spLocks noChangeArrowheads="1"/>
          </p:cNvSpPr>
          <p:nvPr/>
        </p:nvSpPr>
        <p:spPr bwMode="auto">
          <a:xfrm>
            <a:off x="3232150" y="3005138"/>
            <a:ext cx="661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  <a:r>
              <a:rPr lang="en-GB" sz="2000">
                <a:latin typeface="Calibri" pitchFamily="34" charset="0"/>
              </a:rPr>
              <a:t>..*</a:t>
            </a:r>
          </a:p>
        </p:txBody>
      </p:sp>
      <p:sp>
        <p:nvSpPr>
          <p:cNvPr id="23596" name="TextBox 54"/>
          <p:cNvSpPr txBox="1">
            <a:spLocks noChangeArrowheads="1"/>
          </p:cNvSpPr>
          <p:nvPr/>
        </p:nvSpPr>
        <p:spPr bwMode="auto">
          <a:xfrm>
            <a:off x="4262438" y="3005138"/>
            <a:ext cx="401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23597" name="TextBox 55"/>
          <p:cNvSpPr txBox="1">
            <a:spLocks noChangeArrowheads="1"/>
          </p:cNvSpPr>
          <p:nvPr/>
        </p:nvSpPr>
        <p:spPr bwMode="auto">
          <a:xfrm>
            <a:off x="5162550" y="3167063"/>
            <a:ext cx="4016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*</a:t>
            </a:r>
          </a:p>
        </p:txBody>
      </p:sp>
      <p:sp>
        <p:nvSpPr>
          <p:cNvPr id="23598" name="TextBox 56"/>
          <p:cNvSpPr txBox="1">
            <a:spLocks noChangeArrowheads="1"/>
          </p:cNvSpPr>
          <p:nvPr/>
        </p:nvSpPr>
        <p:spPr bwMode="auto">
          <a:xfrm>
            <a:off x="7837488" y="5903913"/>
            <a:ext cx="11509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>
                <a:latin typeface="Calibri" pitchFamily="34" charset="0"/>
              </a:rPr>
              <a:t>(Indicates that the list is not exhaustive)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1"/>
          <p:cNvSpPr txBox="1">
            <a:spLocks noChangeArrowheads="1"/>
          </p:cNvSpPr>
          <p:nvPr/>
        </p:nvSpPr>
        <p:spPr bwMode="auto">
          <a:xfrm>
            <a:off x="3649663" y="304800"/>
            <a:ext cx="1296987" cy="828675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Archival Information Package</a:t>
            </a:r>
          </a:p>
        </p:txBody>
      </p:sp>
      <p:sp>
        <p:nvSpPr>
          <p:cNvPr id="62" name="TextBox 2"/>
          <p:cNvSpPr txBox="1">
            <a:spLocks noChangeArrowheads="1"/>
          </p:cNvSpPr>
          <p:nvPr/>
        </p:nvSpPr>
        <p:spPr bwMode="auto">
          <a:xfrm>
            <a:off x="6529388" y="2133600"/>
            <a:ext cx="1295400" cy="828675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Preservation Description</a:t>
            </a:r>
          </a:p>
          <a:p>
            <a:pPr algn="ctr">
              <a:defRPr/>
            </a:pPr>
            <a:r>
              <a:rPr lang="en-GB" sz="1400"/>
              <a:t>Information</a:t>
            </a:r>
          </a:p>
        </p:txBody>
      </p:sp>
      <p:sp>
        <p:nvSpPr>
          <p:cNvPr id="63" name="TextBox 3"/>
          <p:cNvSpPr txBox="1">
            <a:spLocks noChangeArrowheads="1"/>
          </p:cNvSpPr>
          <p:nvPr/>
        </p:nvSpPr>
        <p:spPr bwMode="auto">
          <a:xfrm>
            <a:off x="1428750" y="2132013"/>
            <a:ext cx="1295400" cy="828675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Content Information</a:t>
            </a:r>
          </a:p>
        </p:txBody>
      </p:sp>
      <p:sp>
        <p:nvSpPr>
          <p:cNvPr id="68" name="Diamond 67"/>
          <p:cNvSpPr>
            <a:spLocks noChangeAspect="1"/>
          </p:cNvSpPr>
          <p:nvPr/>
        </p:nvSpPr>
        <p:spPr>
          <a:xfrm>
            <a:off x="4602163" y="1157288"/>
            <a:ext cx="190500" cy="188912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400"/>
          </a:p>
        </p:txBody>
      </p:sp>
      <p:sp>
        <p:nvSpPr>
          <p:cNvPr id="70" name="Diamond 69"/>
          <p:cNvSpPr>
            <a:spLocks noChangeAspect="1"/>
          </p:cNvSpPr>
          <p:nvPr/>
        </p:nvSpPr>
        <p:spPr>
          <a:xfrm>
            <a:off x="3778250" y="1149350"/>
            <a:ext cx="190500" cy="188913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400"/>
          </a:p>
        </p:txBody>
      </p:sp>
      <p:cxnSp>
        <p:nvCxnSpPr>
          <p:cNvPr id="72" name="Shape 11"/>
          <p:cNvCxnSpPr>
            <a:stCxn id="68" idx="2"/>
          </p:cNvCxnSpPr>
          <p:nvPr/>
        </p:nvCxnSpPr>
        <p:spPr>
          <a:xfrm rot="16200000" flipH="1">
            <a:off x="5543551" y="500062"/>
            <a:ext cx="787400" cy="247967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hape 14"/>
          <p:cNvCxnSpPr>
            <a:stCxn id="70" idx="2"/>
          </p:cNvCxnSpPr>
          <p:nvPr/>
        </p:nvCxnSpPr>
        <p:spPr>
          <a:xfrm rot="5400000">
            <a:off x="2578100" y="836613"/>
            <a:ext cx="793750" cy="17970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724150" y="2546350"/>
            <a:ext cx="380523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9"/>
          <p:cNvSpPr txBox="1">
            <a:spLocks noChangeArrowheads="1"/>
          </p:cNvSpPr>
          <p:nvPr/>
        </p:nvSpPr>
        <p:spPr bwMode="auto">
          <a:xfrm>
            <a:off x="3422650" y="2547938"/>
            <a:ext cx="2298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alibri" pitchFamily="34" charset="0"/>
              </a:rPr>
              <a:t>further described by</a:t>
            </a:r>
          </a:p>
        </p:txBody>
      </p:sp>
      <p:sp>
        <p:nvSpPr>
          <p:cNvPr id="78" name="TextBox 10"/>
          <p:cNvSpPr txBox="1">
            <a:spLocks noChangeArrowheads="1"/>
          </p:cNvSpPr>
          <p:nvPr/>
        </p:nvSpPr>
        <p:spPr bwMode="auto">
          <a:xfrm>
            <a:off x="733425" y="401638"/>
            <a:ext cx="1295400" cy="828675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Package Description</a:t>
            </a:r>
          </a:p>
        </p:txBody>
      </p:sp>
      <p:sp>
        <p:nvSpPr>
          <p:cNvPr id="79" name="TextBox 11"/>
          <p:cNvSpPr txBox="1">
            <a:spLocks noChangeArrowheads="1"/>
          </p:cNvSpPr>
          <p:nvPr/>
        </p:nvSpPr>
        <p:spPr bwMode="auto">
          <a:xfrm>
            <a:off x="6626225" y="338138"/>
            <a:ext cx="1295400" cy="828675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Packaging Information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2028825" y="1000125"/>
            <a:ext cx="162083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>
            <a:off x="2028825" y="598488"/>
            <a:ext cx="162083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14"/>
          <p:cNvSpPr txBox="1">
            <a:spLocks noChangeArrowheads="1"/>
          </p:cNvSpPr>
          <p:nvPr/>
        </p:nvSpPr>
        <p:spPr bwMode="auto">
          <a:xfrm>
            <a:off x="2076450" y="1001713"/>
            <a:ext cx="1573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>
                <a:latin typeface="Calibri" pitchFamily="34" charset="0"/>
              </a:rPr>
              <a:t>derived</a:t>
            </a:r>
          </a:p>
          <a:p>
            <a:pPr algn="ctr"/>
            <a:r>
              <a:rPr lang="en-GB" sz="1400" dirty="0">
                <a:latin typeface="Calibri" pitchFamily="34" charset="0"/>
              </a:rPr>
              <a:t>from</a:t>
            </a:r>
          </a:p>
        </p:txBody>
      </p:sp>
      <p:sp>
        <p:nvSpPr>
          <p:cNvPr id="83" name="TextBox 15"/>
          <p:cNvSpPr txBox="1">
            <a:spLocks noChangeArrowheads="1"/>
          </p:cNvSpPr>
          <p:nvPr/>
        </p:nvSpPr>
        <p:spPr bwMode="auto">
          <a:xfrm>
            <a:off x="2028825" y="34925"/>
            <a:ext cx="1620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>
                <a:latin typeface="Calibri" pitchFamily="34" charset="0"/>
              </a:rPr>
              <a:t>described</a:t>
            </a:r>
          </a:p>
          <a:p>
            <a:pPr algn="ctr"/>
            <a:r>
              <a:rPr lang="en-GB" sz="1400">
                <a:latin typeface="Calibri" pitchFamily="34" charset="0"/>
              </a:rPr>
              <a:t>by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4960938" y="595313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10800000">
            <a:off x="4960938" y="1001713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18"/>
          <p:cNvSpPr txBox="1">
            <a:spLocks noChangeArrowheads="1"/>
          </p:cNvSpPr>
          <p:nvPr/>
        </p:nvSpPr>
        <p:spPr bwMode="auto">
          <a:xfrm>
            <a:off x="4960938" y="71438"/>
            <a:ext cx="1663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>
                <a:latin typeface="Calibri" pitchFamily="34" charset="0"/>
              </a:rPr>
              <a:t>delimited</a:t>
            </a:r>
          </a:p>
          <a:p>
            <a:pPr algn="ctr"/>
            <a:r>
              <a:rPr lang="en-GB" sz="1400">
                <a:latin typeface="Calibri" pitchFamily="34" charset="0"/>
              </a:rPr>
              <a:t>by</a:t>
            </a:r>
          </a:p>
        </p:txBody>
      </p:sp>
      <p:sp>
        <p:nvSpPr>
          <p:cNvPr id="89" name="TextBox 19"/>
          <p:cNvSpPr txBox="1">
            <a:spLocks noChangeArrowheads="1"/>
          </p:cNvSpPr>
          <p:nvPr/>
        </p:nvSpPr>
        <p:spPr bwMode="auto">
          <a:xfrm>
            <a:off x="4960938" y="1003300"/>
            <a:ext cx="16779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>
                <a:latin typeface="Calibri" pitchFamily="34" charset="0"/>
              </a:rPr>
              <a:t>identifies</a:t>
            </a:r>
          </a:p>
        </p:txBody>
      </p:sp>
      <p:sp>
        <p:nvSpPr>
          <p:cNvPr id="90" name="TextBox 20"/>
          <p:cNvSpPr txBox="1">
            <a:spLocks noChangeArrowheads="1"/>
          </p:cNvSpPr>
          <p:nvPr/>
        </p:nvSpPr>
        <p:spPr bwMode="auto">
          <a:xfrm>
            <a:off x="3260725" y="693738"/>
            <a:ext cx="323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1400">
              <a:latin typeface="Calibri" pitchFamily="34" charset="0"/>
            </a:endParaRPr>
          </a:p>
        </p:txBody>
      </p:sp>
      <p:sp>
        <p:nvSpPr>
          <p:cNvPr id="91" name="TextBox 30"/>
          <p:cNvSpPr txBox="1">
            <a:spLocks/>
          </p:cNvSpPr>
          <p:nvPr/>
        </p:nvSpPr>
        <p:spPr bwMode="auto">
          <a:xfrm>
            <a:off x="336550" y="3790950"/>
            <a:ext cx="1150938" cy="720725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/>
              <a:t>Data</a:t>
            </a:r>
          </a:p>
          <a:p>
            <a:pPr algn="ctr">
              <a:defRPr/>
            </a:pPr>
            <a:r>
              <a:rPr lang="en-GB" sz="1200"/>
              <a:t>Object</a:t>
            </a:r>
          </a:p>
        </p:txBody>
      </p:sp>
      <p:sp>
        <p:nvSpPr>
          <p:cNvPr id="92" name="TextBox 31"/>
          <p:cNvSpPr txBox="1">
            <a:spLocks/>
          </p:cNvSpPr>
          <p:nvPr/>
        </p:nvSpPr>
        <p:spPr bwMode="auto">
          <a:xfrm>
            <a:off x="2447925" y="3790950"/>
            <a:ext cx="1152525" cy="720725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/>
              <a:t>Representation</a:t>
            </a:r>
          </a:p>
          <a:p>
            <a:pPr algn="ctr">
              <a:defRPr/>
            </a:pPr>
            <a:r>
              <a:rPr lang="en-GB" sz="1200"/>
              <a:t>Information</a:t>
            </a:r>
          </a:p>
        </p:txBody>
      </p:sp>
      <p:sp>
        <p:nvSpPr>
          <p:cNvPr id="96" name="TextBox 32"/>
          <p:cNvSpPr txBox="1">
            <a:spLocks/>
          </p:cNvSpPr>
          <p:nvPr/>
        </p:nvSpPr>
        <p:spPr bwMode="auto">
          <a:xfrm>
            <a:off x="7938" y="5094288"/>
            <a:ext cx="819150" cy="719137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/>
              <a:t>Physical Object</a:t>
            </a:r>
          </a:p>
        </p:txBody>
      </p:sp>
      <p:sp>
        <p:nvSpPr>
          <p:cNvPr id="98" name="TextBox 33"/>
          <p:cNvSpPr txBox="1">
            <a:spLocks/>
          </p:cNvSpPr>
          <p:nvPr/>
        </p:nvSpPr>
        <p:spPr bwMode="auto">
          <a:xfrm>
            <a:off x="993775" y="5094288"/>
            <a:ext cx="819150" cy="719137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/>
              <a:t>Digital Object</a:t>
            </a:r>
          </a:p>
        </p:txBody>
      </p:sp>
      <p:sp>
        <p:nvSpPr>
          <p:cNvPr id="100" name="TextBox 34"/>
          <p:cNvSpPr txBox="1">
            <a:spLocks/>
          </p:cNvSpPr>
          <p:nvPr/>
        </p:nvSpPr>
        <p:spPr bwMode="auto">
          <a:xfrm>
            <a:off x="1963738" y="5094288"/>
            <a:ext cx="819150" cy="719137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/>
              <a:t>Structure Information</a:t>
            </a:r>
          </a:p>
        </p:txBody>
      </p:sp>
      <p:sp>
        <p:nvSpPr>
          <p:cNvPr id="102" name="TextBox 35"/>
          <p:cNvSpPr txBox="1">
            <a:spLocks/>
          </p:cNvSpPr>
          <p:nvPr/>
        </p:nvSpPr>
        <p:spPr bwMode="auto">
          <a:xfrm>
            <a:off x="3116263" y="5094288"/>
            <a:ext cx="819150" cy="719137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/>
              <a:t>Semantic Information</a:t>
            </a:r>
          </a:p>
        </p:txBody>
      </p:sp>
      <p:sp>
        <p:nvSpPr>
          <p:cNvPr id="103" name="TextBox 36"/>
          <p:cNvSpPr txBox="1">
            <a:spLocks/>
          </p:cNvSpPr>
          <p:nvPr/>
        </p:nvSpPr>
        <p:spPr bwMode="auto">
          <a:xfrm>
            <a:off x="5313374" y="5094287"/>
            <a:ext cx="648000" cy="43200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Reference Information</a:t>
            </a:r>
          </a:p>
        </p:txBody>
      </p:sp>
      <p:sp>
        <p:nvSpPr>
          <p:cNvPr id="104" name="TextBox 37"/>
          <p:cNvSpPr txBox="1">
            <a:spLocks/>
          </p:cNvSpPr>
          <p:nvPr/>
        </p:nvSpPr>
        <p:spPr bwMode="auto">
          <a:xfrm>
            <a:off x="6075363" y="5094287"/>
            <a:ext cx="648000" cy="43200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Provenance Information</a:t>
            </a:r>
          </a:p>
        </p:txBody>
      </p:sp>
      <p:sp>
        <p:nvSpPr>
          <p:cNvPr id="105" name="TextBox 38"/>
          <p:cNvSpPr txBox="1">
            <a:spLocks/>
          </p:cNvSpPr>
          <p:nvPr/>
        </p:nvSpPr>
        <p:spPr bwMode="auto">
          <a:xfrm>
            <a:off x="6807835" y="5094287"/>
            <a:ext cx="648000" cy="43200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Context Information</a:t>
            </a:r>
          </a:p>
        </p:txBody>
      </p:sp>
      <p:sp>
        <p:nvSpPr>
          <p:cNvPr id="108" name="TextBox 39"/>
          <p:cNvSpPr txBox="1">
            <a:spLocks/>
          </p:cNvSpPr>
          <p:nvPr/>
        </p:nvSpPr>
        <p:spPr bwMode="auto">
          <a:xfrm>
            <a:off x="7549198" y="5094287"/>
            <a:ext cx="648000" cy="43200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Fixity Information</a:t>
            </a:r>
          </a:p>
        </p:txBody>
      </p:sp>
      <p:sp>
        <p:nvSpPr>
          <p:cNvPr id="109" name="TextBox 40"/>
          <p:cNvSpPr txBox="1">
            <a:spLocks/>
          </p:cNvSpPr>
          <p:nvPr/>
        </p:nvSpPr>
        <p:spPr bwMode="auto">
          <a:xfrm>
            <a:off x="4202113" y="5094288"/>
            <a:ext cx="992187" cy="719137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/>
              <a:t>Other Representation Information</a:t>
            </a:r>
          </a:p>
        </p:txBody>
      </p:sp>
      <p:sp>
        <p:nvSpPr>
          <p:cNvPr id="110" name="TextBox 41"/>
          <p:cNvSpPr txBox="1">
            <a:spLocks noChangeArrowheads="1"/>
          </p:cNvSpPr>
          <p:nvPr/>
        </p:nvSpPr>
        <p:spPr bwMode="auto">
          <a:xfrm>
            <a:off x="1489075" y="4203700"/>
            <a:ext cx="1149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Interpreted using</a:t>
            </a: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1487488" y="4151313"/>
            <a:ext cx="96043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Diamond 111"/>
          <p:cNvSpPr>
            <a:spLocks noChangeAspect="1"/>
          </p:cNvSpPr>
          <p:nvPr/>
        </p:nvSpPr>
        <p:spPr>
          <a:xfrm>
            <a:off x="1501775" y="2962275"/>
            <a:ext cx="142875" cy="144463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3" name="Diamond 112"/>
          <p:cNvSpPr>
            <a:spLocks noChangeAspect="1"/>
          </p:cNvSpPr>
          <p:nvPr/>
        </p:nvSpPr>
        <p:spPr>
          <a:xfrm>
            <a:off x="2286000" y="2971800"/>
            <a:ext cx="144463" cy="144463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14" name="Shape 47"/>
          <p:cNvCxnSpPr>
            <a:endCxn id="112" idx="2"/>
          </p:cNvCxnSpPr>
          <p:nvPr/>
        </p:nvCxnSpPr>
        <p:spPr>
          <a:xfrm rot="5400000" flipH="1" flipV="1">
            <a:off x="900907" y="3118644"/>
            <a:ext cx="684212" cy="6604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endCxn id="113" idx="2"/>
          </p:cNvCxnSpPr>
          <p:nvPr/>
        </p:nvCxnSpPr>
        <p:spPr>
          <a:xfrm rot="16200000" flipV="1">
            <a:off x="2353469" y="3120232"/>
            <a:ext cx="674687" cy="6667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51"/>
          <p:cNvSpPr txBox="1">
            <a:spLocks/>
          </p:cNvSpPr>
          <p:nvPr/>
        </p:nvSpPr>
        <p:spPr bwMode="auto">
          <a:xfrm>
            <a:off x="993775" y="6137274"/>
            <a:ext cx="819150" cy="72000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 dirty="0" smtClean="0"/>
              <a:t>Bit</a:t>
            </a:r>
            <a:endParaRPr lang="en-GB" sz="1000" dirty="0"/>
          </a:p>
        </p:txBody>
      </p:sp>
      <p:cxnSp>
        <p:nvCxnSpPr>
          <p:cNvPr id="117" name="Elbow Connector 116"/>
          <p:cNvCxnSpPr>
            <a:endCxn id="137" idx="3"/>
          </p:cNvCxnSpPr>
          <p:nvPr/>
        </p:nvCxnSpPr>
        <p:spPr>
          <a:xfrm rot="5400000" flipH="1" flipV="1">
            <a:off x="434975" y="4616451"/>
            <a:ext cx="460375" cy="4953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endCxn id="137" idx="3"/>
          </p:cNvCxnSpPr>
          <p:nvPr/>
        </p:nvCxnSpPr>
        <p:spPr>
          <a:xfrm rot="16200000" flipV="1">
            <a:off x="927894" y="4618832"/>
            <a:ext cx="460375" cy="49053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Diamond 118"/>
          <p:cNvSpPr>
            <a:spLocks noChangeAspect="1"/>
          </p:cNvSpPr>
          <p:nvPr/>
        </p:nvSpPr>
        <p:spPr>
          <a:xfrm>
            <a:off x="6565900" y="2981325"/>
            <a:ext cx="144463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0" name="Diamond 119"/>
          <p:cNvSpPr>
            <a:spLocks noChangeAspect="1"/>
          </p:cNvSpPr>
          <p:nvPr/>
        </p:nvSpPr>
        <p:spPr>
          <a:xfrm>
            <a:off x="6829426" y="2981325"/>
            <a:ext cx="144462" cy="144462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1" name="Diamond 120"/>
          <p:cNvSpPr>
            <a:spLocks noChangeAspect="1"/>
          </p:cNvSpPr>
          <p:nvPr/>
        </p:nvSpPr>
        <p:spPr>
          <a:xfrm>
            <a:off x="7059605" y="2982912"/>
            <a:ext cx="144462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2" name="Diamond 121"/>
          <p:cNvSpPr>
            <a:spLocks noChangeAspect="1"/>
          </p:cNvSpPr>
          <p:nvPr/>
        </p:nvSpPr>
        <p:spPr>
          <a:xfrm>
            <a:off x="7311373" y="2982912"/>
            <a:ext cx="144462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23" name="Elbow Connector 122"/>
          <p:cNvCxnSpPr>
            <a:stCxn id="103" idx="0"/>
            <a:endCxn id="119" idx="2"/>
          </p:cNvCxnSpPr>
          <p:nvPr/>
        </p:nvCxnSpPr>
        <p:spPr>
          <a:xfrm rot="5400000" flipH="1" flipV="1">
            <a:off x="5152710" y="3608865"/>
            <a:ext cx="1970087" cy="1000758"/>
          </a:xfrm>
          <a:prstGeom prst="bentConnector3">
            <a:avLst>
              <a:gd name="adj1" fmla="val 55802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stCxn id="104" idx="0"/>
            <a:endCxn id="120" idx="2"/>
          </p:cNvCxnSpPr>
          <p:nvPr/>
        </p:nvCxnSpPr>
        <p:spPr>
          <a:xfrm rot="5400000" flipH="1" flipV="1">
            <a:off x="5666260" y="3858890"/>
            <a:ext cx="1968500" cy="502294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>
            <a:stCxn id="105" idx="0"/>
            <a:endCxn id="121" idx="2"/>
          </p:cNvCxnSpPr>
          <p:nvPr/>
        </p:nvCxnSpPr>
        <p:spPr>
          <a:xfrm rot="5400000" flipH="1" flipV="1">
            <a:off x="6147585" y="4110037"/>
            <a:ext cx="1968500" cy="1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/>
          <p:cNvCxnSpPr>
            <a:stCxn id="108" idx="0"/>
            <a:endCxn id="122" idx="2"/>
          </p:cNvCxnSpPr>
          <p:nvPr/>
        </p:nvCxnSpPr>
        <p:spPr>
          <a:xfrm rot="16200000" flipV="1">
            <a:off x="6644151" y="3865240"/>
            <a:ext cx="1968500" cy="489594"/>
          </a:xfrm>
          <a:prstGeom prst="bentConnector3">
            <a:avLst>
              <a:gd name="adj1" fmla="val 49516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Diamond 126"/>
          <p:cNvSpPr>
            <a:spLocks noChangeAspect="1"/>
          </p:cNvSpPr>
          <p:nvPr/>
        </p:nvSpPr>
        <p:spPr>
          <a:xfrm>
            <a:off x="1331913" y="5813425"/>
            <a:ext cx="142875" cy="14446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28" name="Elbow Connector 127"/>
          <p:cNvCxnSpPr>
            <a:endCxn id="127" idx="2"/>
          </p:cNvCxnSpPr>
          <p:nvPr/>
        </p:nvCxnSpPr>
        <p:spPr>
          <a:xfrm rot="5400000" flipH="1" flipV="1">
            <a:off x="1314450" y="6048375"/>
            <a:ext cx="179388" cy="158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Diamond 128"/>
          <p:cNvSpPr>
            <a:spLocks noChangeAspect="1"/>
          </p:cNvSpPr>
          <p:nvPr/>
        </p:nvSpPr>
        <p:spPr>
          <a:xfrm>
            <a:off x="3506788" y="4511675"/>
            <a:ext cx="142875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0" name="Diamond 129"/>
          <p:cNvSpPr>
            <a:spLocks noChangeAspect="1"/>
          </p:cNvSpPr>
          <p:nvPr/>
        </p:nvSpPr>
        <p:spPr>
          <a:xfrm>
            <a:off x="2746375" y="4524375"/>
            <a:ext cx="144463" cy="144463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1" name="Diamond 130"/>
          <p:cNvSpPr>
            <a:spLocks noChangeAspect="1"/>
          </p:cNvSpPr>
          <p:nvPr/>
        </p:nvSpPr>
        <p:spPr>
          <a:xfrm>
            <a:off x="2517775" y="4521200"/>
            <a:ext cx="144463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32" name="Elbow Connector 131"/>
          <p:cNvCxnSpPr>
            <a:endCxn id="131" idx="2"/>
          </p:cNvCxnSpPr>
          <p:nvPr/>
        </p:nvCxnSpPr>
        <p:spPr>
          <a:xfrm rot="5400000" flipH="1" flipV="1">
            <a:off x="2266950" y="4770438"/>
            <a:ext cx="430213" cy="21748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>
            <a:endCxn id="130" idx="2"/>
          </p:cNvCxnSpPr>
          <p:nvPr/>
        </p:nvCxnSpPr>
        <p:spPr>
          <a:xfrm rot="16200000" flipV="1">
            <a:off x="2959101" y="4527550"/>
            <a:ext cx="425450" cy="70802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endCxn id="129" idx="2"/>
          </p:cNvCxnSpPr>
          <p:nvPr/>
        </p:nvCxnSpPr>
        <p:spPr>
          <a:xfrm rot="16200000" flipV="1">
            <a:off x="3917950" y="4314825"/>
            <a:ext cx="439738" cy="111918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03"/>
          <p:cNvSpPr txBox="1">
            <a:spLocks noChangeArrowheads="1"/>
          </p:cNvSpPr>
          <p:nvPr/>
        </p:nvSpPr>
        <p:spPr bwMode="auto">
          <a:xfrm>
            <a:off x="2562225" y="5635625"/>
            <a:ext cx="781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200">
                <a:latin typeface="Calibri" pitchFamily="34" charset="0"/>
              </a:rPr>
              <a:t>adds meaning to</a:t>
            </a:r>
          </a:p>
        </p:txBody>
      </p:sp>
      <p:cxnSp>
        <p:nvCxnSpPr>
          <p:cNvPr id="136" name="Straight Arrow Connector 135"/>
          <p:cNvCxnSpPr>
            <a:stCxn id="102" idx="1"/>
            <a:endCxn id="83" idx="3"/>
          </p:cNvCxnSpPr>
          <p:nvPr/>
        </p:nvCxnSpPr>
        <p:spPr>
          <a:xfrm rot="10800000">
            <a:off x="2782888" y="5454650"/>
            <a:ext cx="333375" cy="1588"/>
          </a:xfrm>
          <a:prstGeom prst="straightConnector1">
            <a:avLst/>
          </a:prstGeom>
          <a:ln>
            <a:noFill/>
            <a:tailEnd type="arrow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37" name="Isosceles Triangle 136"/>
          <p:cNvSpPr>
            <a:spLocks noChangeAspect="1"/>
          </p:cNvSpPr>
          <p:nvPr/>
        </p:nvSpPr>
        <p:spPr>
          <a:xfrm>
            <a:off x="862013" y="4521200"/>
            <a:ext cx="100012" cy="11271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8" name="TextBox 36"/>
          <p:cNvSpPr txBox="1">
            <a:spLocks/>
          </p:cNvSpPr>
          <p:nvPr/>
        </p:nvSpPr>
        <p:spPr bwMode="auto">
          <a:xfrm>
            <a:off x="8280000" y="5094288"/>
            <a:ext cx="648000" cy="43200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 smtClean="0"/>
              <a:t>Access Rights Information</a:t>
            </a:r>
            <a:endParaRPr lang="en-GB" sz="1000" dirty="0"/>
          </a:p>
        </p:txBody>
      </p:sp>
      <p:sp>
        <p:nvSpPr>
          <p:cNvPr id="139" name="Diamond 138"/>
          <p:cNvSpPr>
            <a:spLocks noChangeAspect="1"/>
          </p:cNvSpPr>
          <p:nvPr/>
        </p:nvSpPr>
        <p:spPr>
          <a:xfrm>
            <a:off x="7549198" y="2992437"/>
            <a:ext cx="144462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40" name="Shape 91"/>
          <p:cNvCxnSpPr>
            <a:stCxn id="139" idx="2"/>
            <a:endCxn id="138" idx="0"/>
          </p:cNvCxnSpPr>
          <p:nvPr/>
        </p:nvCxnSpPr>
        <p:spPr>
          <a:xfrm rot="16200000" flipH="1">
            <a:off x="7133226" y="3623514"/>
            <a:ext cx="1958976" cy="982571"/>
          </a:xfrm>
          <a:prstGeom prst="bentConnector3">
            <a:avLst>
              <a:gd name="adj1" fmla="val 46315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102" idx="1"/>
          </p:cNvCxnSpPr>
          <p:nvPr/>
        </p:nvCxnSpPr>
        <p:spPr>
          <a:xfrm rot="10800000" flipV="1">
            <a:off x="2782887" y="5453856"/>
            <a:ext cx="333376" cy="79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600450" y="4151313"/>
            <a:ext cx="601663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3859213" y="3808413"/>
            <a:ext cx="685800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0800000">
            <a:off x="3343275" y="3465513"/>
            <a:ext cx="859632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3181351" y="3629026"/>
            <a:ext cx="32384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41"/>
          <p:cNvSpPr txBox="1">
            <a:spLocks noChangeArrowheads="1"/>
          </p:cNvSpPr>
          <p:nvPr/>
        </p:nvSpPr>
        <p:spPr bwMode="auto">
          <a:xfrm>
            <a:off x="4217988" y="3330575"/>
            <a:ext cx="1149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Interpreted using</a:t>
            </a:r>
          </a:p>
        </p:txBody>
      </p:sp>
      <p:sp>
        <p:nvSpPr>
          <p:cNvPr id="97" name="TextBox 41"/>
          <p:cNvSpPr txBox="1">
            <a:spLocks noChangeArrowheads="1"/>
          </p:cNvSpPr>
          <p:nvPr/>
        </p:nvSpPr>
        <p:spPr bwMode="auto">
          <a:xfrm>
            <a:off x="3649663" y="4152900"/>
            <a:ext cx="319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libri" pitchFamily="34" charset="0"/>
              </a:rPr>
              <a:t>1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99" name="TextBox 41"/>
          <p:cNvSpPr txBox="1">
            <a:spLocks noChangeArrowheads="1"/>
          </p:cNvSpPr>
          <p:nvPr/>
        </p:nvSpPr>
        <p:spPr bwMode="auto">
          <a:xfrm>
            <a:off x="3440906" y="3514745"/>
            <a:ext cx="319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libri" pitchFamily="34" charset="0"/>
              </a:rPr>
              <a:t>*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01" name="TextBox 41"/>
          <p:cNvSpPr txBox="1">
            <a:spLocks noChangeArrowheads="1"/>
          </p:cNvSpPr>
          <p:nvPr/>
        </p:nvSpPr>
        <p:spPr bwMode="auto">
          <a:xfrm>
            <a:off x="1426660" y="5741233"/>
            <a:ext cx="319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alibri" pitchFamily="34" charset="0"/>
              </a:rPr>
              <a:t>1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06" name="TextBox 41"/>
          <p:cNvSpPr txBox="1">
            <a:spLocks noChangeArrowheads="1"/>
          </p:cNvSpPr>
          <p:nvPr/>
        </p:nvSpPr>
        <p:spPr bwMode="auto">
          <a:xfrm>
            <a:off x="1118450" y="5956531"/>
            <a:ext cx="442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1200" dirty="0" smtClean="0">
                <a:latin typeface="Calibri" pitchFamily="34" charset="0"/>
              </a:rPr>
              <a:t>1...*</a:t>
            </a:r>
            <a:endParaRPr lang="en-GB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/>
          </p:cNvSpPr>
          <p:nvPr/>
        </p:nvSpPr>
        <p:spPr bwMode="auto">
          <a:xfrm>
            <a:off x="3656013" y="8858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Archival</a:t>
            </a:r>
          </a:p>
          <a:p>
            <a:pPr algn="ctr">
              <a:defRPr/>
            </a:pPr>
            <a:r>
              <a:rPr lang="en-GB" dirty="0"/>
              <a:t>Information</a:t>
            </a:r>
          </a:p>
          <a:p>
            <a:pPr algn="ctr">
              <a:defRPr/>
            </a:pPr>
            <a:r>
              <a:rPr lang="en-GB" dirty="0"/>
              <a:t>Package</a:t>
            </a: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>
            <a:off x="4470400" y="1785938"/>
            <a:ext cx="203200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604" name="TextBox 3"/>
          <p:cNvSpPr txBox="1">
            <a:spLocks/>
          </p:cNvSpPr>
          <p:nvPr/>
        </p:nvSpPr>
        <p:spPr bwMode="auto">
          <a:xfrm>
            <a:off x="5302250" y="34290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Archival</a:t>
            </a:r>
          </a:p>
          <a:p>
            <a:pPr algn="ctr">
              <a:defRPr/>
            </a:pPr>
            <a:r>
              <a:rPr lang="en-GB" dirty="0"/>
              <a:t>Information Collection</a:t>
            </a:r>
          </a:p>
        </p:txBody>
      </p:sp>
      <p:sp>
        <p:nvSpPr>
          <p:cNvPr id="25605" name="TextBox 5"/>
          <p:cNvSpPr txBox="1">
            <a:spLocks/>
          </p:cNvSpPr>
          <p:nvPr/>
        </p:nvSpPr>
        <p:spPr bwMode="auto">
          <a:xfrm>
            <a:off x="2016125" y="34290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Archival</a:t>
            </a:r>
          </a:p>
          <a:p>
            <a:pPr algn="ctr">
              <a:defRPr/>
            </a:pPr>
            <a:r>
              <a:rPr lang="en-GB" dirty="0"/>
              <a:t>Information</a:t>
            </a:r>
          </a:p>
          <a:p>
            <a:pPr algn="ctr">
              <a:defRPr/>
            </a:pPr>
            <a:r>
              <a:rPr lang="en-GB" dirty="0"/>
              <a:t>Unit</a:t>
            </a:r>
          </a:p>
        </p:txBody>
      </p:sp>
      <p:cxnSp>
        <p:nvCxnSpPr>
          <p:cNvPr id="7" name="Elbow Connector 6"/>
          <p:cNvCxnSpPr>
            <a:stCxn id="0" idx="0"/>
            <a:endCxn id="3" idx="3"/>
          </p:cNvCxnSpPr>
          <p:nvPr/>
        </p:nvCxnSpPr>
        <p:spPr>
          <a:xfrm rot="5400000" flipH="1" flipV="1">
            <a:off x="3035300" y="1892301"/>
            <a:ext cx="1417637" cy="1655762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0" idx="0"/>
            <a:endCxn id="3" idx="3"/>
          </p:cNvCxnSpPr>
          <p:nvPr/>
        </p:nvCxnSpPr>
        <p:spPr>
          <a:xfrm rot="16200000" flipV="1">
            <a:off x="4678363" y="1905000"/>
            <a:ext cx="1417637" cy="1630363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iamond 7"/>
          <p:cNvSpPr>
            <a:spLocks noChangeAspect="1"/>
          </p:cNvSpPr>
          <p:nvPr/>
        </p:nvSpPr>
        <p:spPr>
          <a:xfrm>
            <a:off x="7106104" y="3671686"/>
            <a:ext cx="418224" cy="4147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400"/>
          </a:p>
        </p:txBody>
      </p:sp>
      <p:cxnSp>
        <p:nvCxnSpPr>
          <p:cNvPr id="4" name="Elbow Connector 3"/>
          <p:cNvCxnSpPr>
            <a:endCxn id="8" idx="3"/>
          </p:cNvCxnSpPr>
          <p:nvPr/>
        </p:nvCxnSpPr>
        <p:spPr>
          <a:xfrm rot="16200000" flipH="1">
            <a:off x="5218695" y="1573423"/>
            <a:ext cx="2543176" cy="2068090"/>
          </a:xfrm>
          <a:prstGeom prst="bentConnector4">
            <a:avLst>
              <a:gd name="adj1" fmla="val -305"/>
              <a:gd name="adj2" fmla="val 111054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/>
          </p:cNvSpPr>
          <p:nvPr/>
        </p:nvSpPr>
        <p:spPr bwMode="auto">
          <a:xfrm>
            <a:off x="3656013" y="8858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Package</a:t>
            </a:r>
          </a:p>
          <a:p>
            <a:pPr algn="ctr">
              <a:defRPr/>
            </a:pPr>
            <a:r>
              <a:rPr lang="en-GB" dirty="0"/>
              <a:t>Description</a:t>
            </a: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>
            <a:off x="4470400" y="1785938"/>
            <a:ext cx="203200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628" name="TextBox 3"/>
          <p:cNvSpPr txBox="1">
            <a:spLocks/>
          </p:cNvSpPr>
          <p:nvPr/>
        </p:nvSpPr>
        <p:spPr bwMode="auto">
          <a:xfrm>
            <a:off x="5302250" y="34290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Collection Description</a:t>
            </a:r>
          </a:p>
        </p:txBody>
      </p:sp>
      <p:sp>
        <p:nvSpPr>
          <p:cNvPr id="26629" name="TextBox 4"/>
          <p:cNvSpPr txBox="1">
            <a:spLocks/>
          </p:cNvSpPr>
          <p:nvPr/>
        </p:nvSpPr>
        <p:spPr bwMode="auto">
          <a:xfrm>
            <a:off x="2016125" y="34290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Unit</a:t>
            </a:r>
          </a:p>
          <a:p>
            <a:pPr algn="ctr">
              <a:defRPr/>
            </a:pPr>
            <a:r>
              <a:rPr lang="en-GB"/>
              <a:t>Description</a:t>
            </a:r>
          </a:p>
        </p:txBody>
      </p:sp>
      <p:cxnSp>
        <p:nvCxnSpPr>
          <p:cNvPr id="6" name="Elbow Connector 5"/>
          <p:cNvCxnSpPr>
            <a:endCxn id="3" idx="3"/>
          </p:cNvCxnSpPr>
          <p:nvPr/>
        </p:nvCxnSpPr>
        <p:spPr>
          <a:xfrm rot="5400000" flipH="1" flipV="1">
            <a:off x="3035300" y="1892301"/>
            <a:ext cx="1417637" cy="1655762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endCxn id="3" idx="3"/>
          </p:cNvCxnSpPr>
          <p:nvPr/>
        </p:nvCxnSpPr>
        <p:spPr>
          <a:xfrm rot="16200000" flipV="1">
            <a:off x="4678363" y="1905000"/>
            <a:ext cx="1417637" cy="1630363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3649663" y="542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Archival Information</a:t>
            </a:r>
          </a:p>
          <a:p>
            <a:pPr algn="ctr">
              <a:defRPr/>
            </a:pPr>
            <a:r>
              <a:rPr lang="en-GB"/>
              <a:t>Unit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6000750" y="35337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Preservation Description</a:t>
            </a:r>
          </a:p>
          <a:p>
            <a:pPr algn="ctr">
              <a:defRPr/>
            </a:pPr>
            <a:r>
              <a:rPr lang="en-GB"/>
              <a:t>Information</a:t>
            </a: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1320800" y="35337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Content Information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4864100" y="1476375"/>
            <a:ext cx="287338" cy="28733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Diamond 5"/>
          <p:cNvSpPr/>
          <p:nvPr/>
        </p:nvSpPr>
        <p:spPr>
          <a:xfrm>
            <a:off x="4038600" y="1468438"/>
            <a:ext cx="288925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7" name="Shape 11"/>
          <p:cNvCxnSpPr>
            <a:stCxn id="5" idx="2"/>
            <a:endCxn id="0" idx="0"/>
          </p:cNvCxnSpPr>
          <p:nvPr/>
        </p:nvCxnSpPr>
        <p:spPr>
          <a:xfrm rot="16200000" flipH="1">
            <a:off x="5069682" y="1702594"/>
            <a:ext cx="1770062" cy="18923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hape 14"/>
          <p:cNvCxnSpPr>
            <a:stCxn id="6" idx="2"/>
            <a:endCxn id="0" idx="0"/>
          </p:cNvCxnSpPr>
          <p:nvPr/>
        </p:nvCxnSpPr>
        <p:spPr>
          <a:xfrm rot="5400000">
            <a:off x="2312988" y="1663700"/>
            <a:ext cx="1778000" cy="19621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0" idx="3"/>
            <a:endCxn id="0" idx="1"/>
          </p:cNvCxnSpPr>
          <p:nvPr/>
        </p:nvCxnSpPr>
        <p:spPr>
          <a:xfrm>
            <a:off x="3121025" y="3983038"/>
            <a:ext cx="2879725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4" name="TextBox 9"/>
          <p:cNvSpPr txBox="1">
            <a:spLocks noChangeArrowheads="1"/>
          </p:cNvSpPr>
          <p:nvPr/>
        </p:nvSpPr>
        <p:spPr bwMode="auto">
          <a:xfrm>
            <a:off x="3260725" y="3533775"/>
            <a:ext cx="2460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further described by</a:t>
            </a:r>
          </a:p>
        </p:txBody>
      </p:sp>
      <p:sp>
        <p:nvSpPr>
          <p:cNvPr id="27659" name="TextBox 10"/>
          <p:cNvSpPr txBox="1">
            <a:spLocks noChangeArrowheads="1"/>
          </p:cNvSpPr>
          <p:nvPr/>
        </p:nvSpPr>
        <p:spPr bwMode="auto">
          <a:xfrm>
            <a:off x="228600" y="542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Unit</a:t>
            </a:r>
          </a:p>
          <a:p>
            <a:pPr algn="ctr">
              <a:defRPr/>
            </a:pPr>
            <a:r>
              <a:rPr lang="en-GB"/>
              <a:t>Description</a:t>
            </a:r>
          </a:p>
        </p:txBody>
      </p:sp>
      <p:sp>
        <p:nvSpPr>
          <p:cNvPr id="27660" name="TextBox 11"/>
          <p:cNvSpPr txBox="1">
            <a:spLocks noChangeArrowheads="1"/>
          </p:cNvSpPr>
          <p:nvPr/>
        </p:nvSpPr>
        <p:spPr bwMode="auto">
          <a:xfrm>
            <a:off x="7115175" y="576263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Packaging Information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028825" y="1238250"/>
            <a:ext cx="162083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2028825" y="836613"/>
            <a:ext cx="162083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3" name="TextBox 14"/>
          <p:cNvSpPr txBox="1">
            <a:spLocks noChangeArrowheads="1"/>
          </p:cNvSpPr>
          <p:nvPr/>
        </p:nvSpPr>
        <p:spPr bwMode="auto">
          <a:xfrm>
            <a:off x="2028825" y="1239838"/>
            <a:ext cx="1620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derived</a:t>
            </a:r>
          </a:p>
          <a:p>
            <a:r>
              <a:rPr lang="en-GB">
                <a:latin typeface="Calibri" pitchFamily="34" charset="0"/>
              </a:rPr>
              <a:t>from</a:t>
            </a:r>
          </a:p>
        </p:txBody>
      </p:sp>
      <p:sp>
        <p:nvSpPr>
          <p:cNvPr id="27674" name="TextBox 15"/>
          <p:cNvSpPr txBox="1">
            <a:spLocks noChangeArrowheads="1"/>
          </p:cNvSpPr>
          <p:nvPr/>
        </p:nvSpPr>
        <p:spPr bwMode="auto">
          <a:xfrm>
            <a:off x="2028825" y="187325"/>
            <a:ext cx="16208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>
                <a:latin typeface="Calibri" pitchFamily="34" charset="0"/>
              </a:rPr>
              <a:t>described</a:t>
            </a:r>
          </a:p>
          <a:p>
            <a:pPr algn="r"/>
            <a:r>
              <a:rPr lang="en-GB">
                <a:latin typeface="Calibri" pitchFamily="34" charset="0"/>
              </a:rPr>
              <a:t>by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49888" y="833438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5449888" y="1239838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7" name="TextBox 18"/>
          <p:cNvSpPr txBox="1">
            <a:spLocks noChangeArrowheads="1"/>
          </p:cNvSpPr>
          <p:nvPr/>
        </p:nvSpPr>
        <p:spPr bwMode="auto">
          <a:xfrm>
            <a:off x="5449888" y="187325"/>
            <a:ext cx="16652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delimited</a:t>
            </a:r>
          </a:p>
          <a:p>
            <a:r>
              <a:rPr lang="en-GB">
                <a:latin typeface="Calibri" pitchFamily="34" charset="0"/>
              </a:rPr>
              <a:t>by</a:t>
            </a:r>
          </a:p>
        </p:txBody>
      </p:sp>
      <p:sp>
        <p:nvSpPr>
          <p:cNvPr id="27678" name="TextBox 19"/>
          <p:cNvSpPr txBox="1">
            <a:spLocks noChangeArrowheads="1"/>
          </p:cNvSpPr>
          <p:nvPr/>
        </p:nvSpPr>
        <p:spPr bwMode="auto">
          <a:xfrm>
            <a:off x="5449888" y="1241425"/>
            <a:ext cx="1665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>
                <a:latin typeface="Calibri" pitchFamily="34" charset="0"/>
              </a:rPr>
              <a:t>identifies</a:t>
            </a:r>
          </a:p>
        </p:txBody>
      </p:sp>
      <p:sp>
        <p:nvSpPr>
          <p:cNvPr id="27679" name="TextBox 20"/>
          <p:cNvSpPr txBox="1">
            <a:spLocks noChangeArrowheads="1"/>
          </p:cNvSpPr>
          <p:nvPr/>
        </p:nvSpPr>
        <p:spPr bwMode="auto">
          <a:xfrm>
            <a:off x="3260725" y="931863"/>
            <a:ext cx="32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409575" y="288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Archival Information</a:t>
            </a:r>
          </a:p>
          <a:p>
            <a:pPr algn="ctr">
              <a:defRPr/>
            </a:pPr>
            <a:r>
              <a:rPr lang="en-GB" dirty="0"/>
              <a:t>Unit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2809875" y="288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Unit</a:t>
            </a:r>
          </a:p>
          <a:p>
            <a:pPr algn="ctr">
              <a:defRPr/>
            </a:pPr>
            <a:r>
              <a:rPr lang="en-GB"/>
              <a:t>Description</a:t>
            </a:r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2808288" y="20415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Associated Description</a:t>
            </a:r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5716588" y="3167063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Access</a:t>
            </a:r>
          </a:p>
          <a:p>
            <a:pPr algn="ctr">
              <a:defRPr/>
            </a:pPr>
            <a:r>
              <a:rPr lang="en-GB"/>
              <a:t>Aid</a:t>
            </a:r>
          </a:p>
        </p:txBody>
      </p:sp>
      <p:sp>
        <p:nvSpPr>
          <p:cNvPr id="28678" name="TextBox 5"/>
          <p:cNvSpPr txBox="1">
            <a:spLocks noChangeArrowheads="1"/>
          </p:cNvSpPr>
          <p:nvPr/>
        </p:nvSpPr>
        <p:spPr bwMode="auto">
          <a:xfrm>
            <a:off x="1801813" y="5241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Finding</a:t>
            </a:r>
          </a:p>
          <a:p>
            <a:pPr algn="ctr">
              <a:defRPr/>
            </a:pPr>
            <a:r>
              <a:rPr lang="en-GB"/>
              <a:t>Aid</a:t>
            </a:r>
          </a:p>
        </p:txBody>
      </p:sp>
      <p:sp>
        <p:nvSpPr>
          <p:cNvPr id="28679" name="TextBox 6"/>
          <p:cNvSpPr txBox="1">
            <a:spLocks noChangeArrowheads="1"/>
          </p:cNvSpPr>
          <p:nvPr/>
        </p:nvSpPr>
        <p:spPr bwMode="auto">
          <a:xfrm>
            <a:off x="5716588" y="5241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Retrieval Aid</a:t>
            </a:r>
          </a:p>
        </p:txBody>
      </p:sp>
      <p:sp>
        <p:nvSpPr>
          <p:cNvPr id="28680" name="TextBox 7"/>
          <p:cNvSpPr txBox="1">
            <a:spLocks noChangeArrowheads="1"/>
          </p:cNvSpPr>
          <p:nvPr/>
        </p:nvSpPr>
        <p:spPr bwMode="auto">
          <a:xfrm>
            <a:off x="3763963" y="5241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Ordering</a:t>
            </a:r>
          </a:p>
          <a:p>
            <a:pPr algn="ctr">
              <a:defRPr/>
            </a:pPr>
            <a:r>
              <a:rPr lang="en-GB"/>
              <a:t>Aid</a:t>
            </a:r>
          </a:p>
        </p:txBody>
      </p:sp>
      <p:sp>
        <p:nvSpPr>
          <p:cNvPr id="28695" name="TextBox 9"/>
          <p:cNvSpPr txBox="1">
            <a:spLocks noChangeArrowheads="1"/>
          </p:cNvSpPr>
          <p:nvPr/>
        </p:nvSpPr>
        <p:spPr bwMode="auto">
          <a:xfrm>
            <a:off x="7837488" y="5241925"/>
            <a:ext cx="1162050" cy="5857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3200" b="1">
                <a:latin typeface="Calibri" pitchFamily="34" charset="0"/>
              </a:rPr>
              <a:t>...</a:t>
            </a:r>
          </a:p>
        </p:txBody>
      </p:sp>
      <p:cxnSp>
        <p:nvCxnSpPr>
          <p:cNvPr id="12" name="Elbow Connector 11"/>
          <p:cNvCxnSpPr>
            <a:stCxn id="0" idx="2"/>
            <a:endCxn id="0" idx="2"/>
          </p:cNvCxnSpPr>
          <p:nvPr/>
        </p:nvCxnSpPr>
        <p:spPr>
          <a:xfrm rot="16200000" flipH="1">
            <a:off x="1632744" y="865982"/>
            <a:ext cx="1752600" cy="2398712"/>
          </a:xfrm>
          <a:prstGeom prst="bentConnector3">
            <a:avLst>
              <a:gd name="adj1" fmla="val 132015"/>
            </a:avLst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16200000" flipV="1">
            <a:off x="1504951" y="1298575"/>
            <a:ext cx="1752600" cy="1533525"/>
          </a:xfrm>
          <a:prstGeom prst="bentConnector3">
            <a:avLst>
              <a:gd name="adj1" fmla="val -15725"/>
            </a:avLst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sosceles Triangle 16"/>
          <p:cNvSpPr>
            <a:spLocks noChangeAspect="1"/>
          </p:cNvSpPr>
          <p:nvPr/>
        </p:nvSpPr>
        <p:spPr>
          <a:xfrm>
            <a:off x="6410325" y="4067175"/>
            <a:ext cx="201613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9" name="Elbow Connector 18"/>
          <p:cNvCxnSpPr>
            <a:stCxn id="0" idx="0"/>
            <a:endCxn id="17" idx="3"/>
          </p:cNvCxnSpPr>
          <p:nvPr/>
        </p:nvCxnSpPr>
        <p:spPr>
          <a:xfrm rot="5400000" flipH="1" flipV="1">
            <a:off x="4132262" y="2862263"/>
            <a:ext cx="949325" cy="38100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0" idx="0"/>
            <a:endCxn id="17" idx="3"/>
          </p:cNvCxnSpPr>
          <p:nvPr/>
        </p:nvCxnSpPr>
        <p:spPr>
          <a:xfrm rot="5400000" flipH="1" flipV="1">
            <a:off x="5113337" y="3843338"/>
            <a:ext cx="949325" cy="18478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0" idx="0"/>
            <a:endCxn id="17" idx="3"/>
          </p:cNvCxnSpPr>
          <p:nvPr/>
        </p:nvCxnSpPr>
        <p:spPr>
          <a:xfrm rot="16200000" flipV="1">
            <a:off x="6089650" y="4714875"/>
            <a:ext cx="949325" cy="10477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28695" idx="0"/>
            <a:endCxn id="17" idx="3"/>
          </p:cNvCxnSpPr>
          <p:nvPr/>
        </p:nvCxnSpPr>
        <p:spPr>
          <a:xfrm rot="16200000" flipV="1">
            <a:off x="6990556" y="3813969"/>
            <a:ext cx="949325" cy="190658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iamond 25"/>
          <p:cNvSpPr>
            <a:spLocks noChangeAspect="1"/>
          </p:cNvSpPr>
          <p:nvPr/>
        </p:nvSpPr>
        <p:spPr>
          <a:xfrm>
            <a:off x="3595688" y="1189038"/>
            <a:ext cx="215900" cy="2159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8" name="Elbow Connector 27"/>
          <p:cNvCxnSpPr>
            <a:stCxn id="0" idx="0"/>
            <a:endCxn id="26" idx="2"/>
          </p:cNvCxnSpPr>
          <p:nvPr/>
        </p:nvCxnSpPr>
        <p:spPr>
          <a:xfrm rot="16200000" flipV="1">
            <a:off x="3387725" y="1720851"/>
            <a:ext cx="636587" cy="4762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0" idx="3"/>
            <a:endCxn id="0" idx="1"/>
          </p:cNvCxnSpPr>
          <p:nvPr/>
        </p:nvCxnSpPr>
        <p:spPr>
          <a:xfrm flipV="1">
            <a:off x="2209800" y="738188"/>
            <a:ext cx="600075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endCxn id="0" idx="1"/>
          </p:cNvCxnSpPr>
          <p:nvPr/>
        </p:nvCxnSpPr>
        <p:spPr>
          <a:xfrm>
            <a:off x="4243388" y="2941638"/>
            <a:ext cx="1473200" cy="674687"/>
          </a:xfrm>
          <a:prstGeom prst="bentConnector3">
            <a:avLst>
              <a:gd name="adj1" fmla="val -779"/>
            </a:avLst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7" name="TextBox 41"/>
          <p:cNvSpPr txBox="1">
            <a:spLocks noChangeArrowheads="1"/>
          </p:cNvSpPr>
          <p:nvPr/>
        </p:nvSpPr>
        <p:spPr bwMode="auto">
          <a:xfrm>
            <a:off x="1614488" y="2617788"/>
            <a:ext cx="1087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derived</a:t>
            </a:r>
          </a:p>
          <a:p>
            <a:pPr algn="ctr"/>
            <a:r>
              <a:rPr lang="en-GB">
                <a:latin typeface="Calibri" pitchFamily="34" charset="0"/>
              </a:rPr>
              <a:t>from</a:t>
            </a:r>
          </a:p>
        </p:txBody>
      </p:sp>
      <p:sp>
        <p:nvSpPr>
          <p:cNvPr id="28708" name="TextBox 44"/>
          <p:cNvSpPr txBox="1">
            <a:spLocks noChangeArrowheads="1"/>
          </p:cNvSpPr>
          <p:nvPr/>
        </p:nvSpPr>
        <p:spPr bwMode="auto">
          <a:xfrm>
            <a:off x="1309688" y="3465513"/>
            <a:ext cx="245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described by</a:t>
            </a:r>
          </a:p>
        </p:txBody>
      </p:sp>
      <p:sp>
        <p:nvSpPr>
          <p:cNvPr id="28709" name="TextBox 45"/>
          <p:cNvSpPr txBox="1">
            <a:spLocks noChangeArrowheads="1"/>
          </p:cNvSpPr>
          <p:nvPr/>
        </p:nvSpPr>
        <p:spPr bwMode="auto">
          <a:xfrm>
            <a:off x="4024313" y="3616325"/>
            <a:ext cx="169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Provide data for</a:t>
            </a:r>
          </a:p>
        </p:txBody>
      </p:sp>
      <p:sp>
        <p:nvSpPr>
          <p:cNvPr id="28710" name="TextBox 48"/>
          <p:cNvSpPr txBox="1">
            <a:spLocks noChangeArrowheads="1"/>
          </p:cNvSpPr>
          <p:nvPr/>
        </p:nvSpPr>
        <p:spPr bwMode="auto">
          <a:xfrm>
            <a:off x="4024313" y="1189038"/>
            <a:ext cx="401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28711" name="TextBox 49"/>
          <p:cNvSpPr txBox="1">
            <a:spLocks noChangeArrowheads="1"/>
          </p:cNvSpPr>
          <p:nvPr/>
        </p:nvSpPr>
        <p:spPr bwMode="auto">
          <a:xfrm>
            <a:off x="738188" y="1309688"/>
            <a:ext cx="401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28712" name="TextBox 50"/>
          <p:cNvSpPr txBox="1">
            <a:spLocks noChangeArrowheads="1"/>
          </p:cNvSpPr>
          <p:nvPr/>
        </p:nvSpPr>
        <p:spPr bwMode="auto">
          <a:xfrm>
            <a:off x="1801813" y="1309688"/>
            <a:ext cx="401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28713" name="TextBox 51"/>
          <p:cNvSpPr txBox="1">
            <a:spLocks noChangeArrowheads="1"/>
          </p:cNvSpPr>
          <p:nvPr/>
        </p:nvSpPr>
        <p:spPr bwMode="auto">
          <a:xfrm>
            <a:off x="3763963" y="1671638"/>
            <a:ext cx="661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  <a:r>
              <a:rPr lang="en-GB" sz="2000">
                <a:latin typeface="Calibri" pitchFamily="34" charset="0"/>
              </a:rPr>
              <a:t>..*</a:t>
            </a:r>
          </a:p>
        </p:txBody>
      </p:sp>
      <p:sp>
        <p:nvSpPr>
          <p:cNvPr id="28714" name="TextBox 52"/>
          <p:cNvSpPr txBox="1">
            <a:spLocks noChangeArrowheads="1"/>
          </p:cNvSpPr>
          <p:nvPr/>
        </p:nvSpPr>
        <p:spPr bwMode="auto">
          <a:xfrm>
            <a:off x="2654300" y="2882900"/>
            <a:ext cx="661988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  <a:r>
              <a:rPr lang="en-GB" sz="2000">
                <a:latin typeface="Calibri" pitchFamily="34" charset="0"/>
              </a:rPr>
              <a:t>..*</a:t>
            </a:r>
          </a:p>
        </p:txBody>
      </p:sp>
      <p:sp>
        <p:nvSpPr>
          <p:cNvPr id="28715" name="TextBox 53"/>
          <p:cNvSpPr txBox="1">
            <a:spLocks noChangeArrowheads="1"/>
          </p:cNvSpPr>
          <p:nvPr/>
        </p:nvSpPr>
        <p:spPr bwMode="auto">
          <a:xfrm>
            <a:off x="3232150" y="3005138"/>
            <a:ext cx="661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  <a:r>
              <a:rPr lang="en-GB" sz="2000">
                <a:latin typeface="Calibri" pitchFamily="34" charset="0"/>
              </a:rPr>
              <a:t>..*</a:t>
            </a:r>
          </a:p>
        </p:txBody>
      </p:sp>
      <p:sp>
        <p:nvSpPr>
          <p:cNvPr id="28716" name="TextBox 54"/>
          <p:cNvSpPr txBox="1">
            <a:spLocks noChangeArrowheads="1"/>
          </p:cNvSpPr>
          <p:nvPr/>
        </p:nvSpPr>
        <p:spPr bwMode="auto">
          <a:xfrm>
            <a:off x="4262438" y="3005138"/>
            <a:ext cx="401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28717" name="TextBox 55"/>
          <p:cNvSpPr txBox="1">
            <a:spLocks noChangeArrowheads="1"/>
          </p:cNvSpPr>
          <p:nvPr/>
        </p:nvSpPr>
        <p:spPr bwMode="auto">
          <a:xfrm>
            <a:off x="5162550" y="3167063"/>
            <a:ext cx="4016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*</a:t>
            </a:r>
          </a:p>
        </p:txBody>
      </p:sp>
      <p:sp>
        <p:nvSpPr>
          <p:cNvPr id="28718" name="TextBox 56"/>
          <p:cNvSpPr txBox="1">
            <a:spLocks noChangeArrowheads="1"/>
          </p:cNvSpPr>
          <p:nvPr/>
        </p:nvSpPr>
        <p:spPr bwMode="auto">
          <a:xfrm>
            <a:off x="7837488" y="5903913"/>
            <a:ext cx="11509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>
                <a:latin typeface="Calibri" pitchFamily="34" charset="0"/>
              </a:rPr>
              <a:t>(Indicates that the list is not exhaustive)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3649663" y="542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Archival Information Collection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6000750" y="35337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Preservation Description</a:t>
            </a:r>
          </a:p>
          <a:p>
            <a:pPr algn="ctr">
              <a:defRPr/>
            </a:pPr>
            <a:r>
              <a:rPr lang="en-GB"/>
              <a:t>Information</a:t>
            </a:r>
          </a:p>
        </p:txBody>
      </p:sp>
      <p:sp>
        <p:nvSpPr>
          <p:cNvPr id="29700" name="TextBox 3"/>
          <p:cNvSpPr txBox="1">
            <a:spLocks noChangeArrowheads="1"/>
          </p:cNvSpPr>
          <p:nvPr/>
        </p:nvSpPr>
        <p:spPr bwMode="auto">
          <a:xfrm>
            <a:off x="1320800" y="35337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Content Information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4864100" y="1476375"/>
            <a:ext cx="287338" cy="28733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Diamond 5"/>
          <p:cNvSpPr/>
          <p:nvPr/>
        </p:nvSpPr>
        <p:spPr>
          <a:xfrm>
            <a:off x="4038600" y="1468438"/>
            <a:ext cx="288925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7" name="Shape 11"/>
          <p:cNvCxnSpPr>
            <a:stCxn id="5" idx="2"/>
            <a:endCxn id="0" idx="0"/>
          </p:cNvCxnSpPr>
          <p:nvPr/>
        </p:nvCxnSpPr>
        <p:spPr>
          <a:xfrm rot="16200000" flipH="1">
            <a:off x="5069682" y="1702594"/>
            <a:ext cx="1770062" cy="18923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hape 14"/>
          <p:cNvCxnSpPr>
            <a:stCxn id="6" idx="2"/>
            <a:endCxn id="0" idx="0"/>
          </p:cNvCxnSpPr>
          <p:nvPr/>
        </p:nvCxnSpPr>
        <p:spPr>
          <a:xfrm rot="5400000">
            <a:off x="2312988" y="1663700"/>
            <a:ext cx="1778000" cy="19621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0" idx="3"/>
            <a:endCxn id="0" idx="1"/>
          </p:cNvCxnSpPr>
          <p:nvPr/>
        </p:nvCxnSpPr>
        <p:spPr>
          <a:xfrm>
            <a:off x="3121025" y="3983038"/>
            <a:ext cx="2879725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2" name="TextBox 9"/>
          <p:cNvSpPr txBox="1">
            <a:spLocks noChangeArrowheads="1"/>
          </p:cNvSpPr>
          <p:nvPr/>
        </p:nvSpPr>
        <p:spPr bwMode="auto">
          <a:xfrm>
            <a:off x="3121025" y="3533775"/>
            <a:ext cx="2600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further described by</a:t>
            </a:r>
          </a:p>
        </p:txBody>
      </p:sp>
      <p:sp>
        <p:nvSpPr>
          <p:cNvPr id="29707" name="TextBox 10"/>
          <p:cNvSpPr txBox="1">
            <a:spLocks noChangeArrowheads="1"/>
          </p:cNvSpPr>
          <p:nvPr/>
        </p:nvSpPr>
        <p:spPr bwMode="auto">
          <a:xfrm>
            <a:off x="228600" y="54292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Collection</a:t>
            </a:r>
          </a:p>
          <a:p>
            <a:pPr algn="ctr">
              <a:defRPr/>
            </a:pPr>
            <a:r>
              <a:rPr lang="en-GB" dirty="0"/>
              <a:t>Description</a:t>
            </a:r>
          </a:p>
        </p:txBody>
      </p:sp>
      <p:sp>
        <p:nvSpPr>
          <p:cNvPr id="29708" name="TextBox 11"/>
          <p:cNvSpPr txBox="1">
            <a:spLocks noChangeArrowheads="1"/>
          </p:cNvSpPr>
          <p:nvPr/>
        </p:nvSpPr>
        <p:spPr bwMode="auto">
          <a:xfrm>
            <a:off x="7115175" y="576263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Packaging Information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028825" y="1238250"/>
            <a:ext cx="162083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2028825" y="836613"/>
            <a:ext cx="162083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1" name="TextBox 14"/>
          <p:cNvSpPr txBox="1">
            <a:spLocks noChangeArrowheads="1"/>
          </p:cNvSpPr>
          <p:nvPr/>
        </p:nvSpPr>
        <p:spPr bwMode="auto">
          <a:xfrm>
            <a:off x="2028825" y="1239838"/>
            <a:ext cx="1620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</a:rPr>
              <a:t>derived</a:t>
            </a:r>
          </a:p>
          <a:p>
            <a:r>
              <a:rPr lang="en-GB" dirty="0">
                <a:latin typeface="Calibri" pitchFamily="34" charset="0"/>
              </a:rPr>
              <a:t>from</a:t>
            </a:r>
          </a:p>
        </p:txBody>
      </p:sp>
      <p:sp>
        <p:nvSpPr>
          <p:cNvPr id="29722" name="TextBox 15"/>
          <p:cNvSpPr txBox="1">
            <a:spLocks noChangeArrowheads="1"/>
          </p:cNvSpPr>
          <p:nvPr/>
        </p:nvSpPr>
        <p:spPr bwMode="auto">
          <a:xfrm>
            <a:off x="2028825" y="187325"/>
            <a:ext cx="1555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dirty="0">
                <a:latin typeface="Calibri" pitchFamily="34" charset="0"/>
              </a:rPr>
              <a:t>described</a:t>
            </a:r>
          </a:p>
          <a:p>
            <a:pPr algn="r"/>
            <a:r>
              <a:rPr lang="en-GB" dirty="0">
                <a:latin typeface="Calibri" pitchFamily="34" charset="0"/>
              </a:rPr>
              <a:t>by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49888" y="833438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5449888" y="1239838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5" name="TextBox 18"/>
          <p:cNvSpPr txBox="1">
            <a:spLocks noChangeArrowheads="1"/>
          </p:cNvSpPr>
          <p:nvPr/>
        </p:nvSpPr>
        <p:spPr bwMode="auto">
          <a:xfrm>
            <a:off x="5449888" y="187325"/>
            <a:ext cx="16652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delimited</a:t>
            </a:r>
          </a:p>
          <a:p>
            <a:r>
              <a:rPr lang="en-GB">
                <a:latin typeface="Calibri" pitchFamily="34" charset="0"/>
              </a:rPr>
              <a:t>by</a:t>
            </a:r>
          </a:p>
        </p:txBody>
      </p:sp>
      <p:sp>
        <p:nvSpPr>
          <p:cNvPr id="29726" name="TextBox 19"/>
          <p:cNvSpPr txBox="1">
            <a:spLocks noChangeArrowheads="1"/>
          </p:cNvSpPr>
          <p:nvPr/>
        </p:nvSpPr>
        <p:spPr bwMode="auto">
          <a:xfrm>
            <a:off x="5449888" y="1241425"/>
            <a:ext cx="1665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>
                <a:latin typeface="Calibri" pitchFamily="34" charset="0"/>
              </a:rPr>
              <a:t>identifies</a:t>
            </a:r>
          </a:p>
        </p:txBody>
      </p:sp>
      <p:sp>
        <p:nvSpPr>
          <p:cNvPr id="29727" name="TextBox 20"/>
          <p:cNvSpPr txBox="1">
            <a:spLocks noChangeArrowheads="1"/>
          </p:cNvSpPr>
          <p:nvPr/>
        </p:nvSpPr>
        <p:spPr bwMode="auto">
          <a:xfrm>
            <a:off x="3260725" y="931863"/>
            <a:ext cx="32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9718" name="TextBox 21"/>
          <p:cNvSpPr txBox="1">
            <a:spLocks noChangeArrowheads="1"/>
          </p:cNvSpPr>
          <p:nvPr/>
        </p:nvSpPr>
        <p:spPr bwMode="auto">
          <a:xfrm>
            <a:off x="1320800" y="5437188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Archival Information Package</a:t>
            </a:r>
          </a:p>
        </p:txBody>
      </p:sp>
      <p:sp>
        <p:nvSpPr>
          <p:cNvPr id="23" name="Diamond 22"/>
          <p:cNvSpPr/>
          <p:nvPr/>
        </p:nvSpPr>
        <p:spPr>
          <a:xfrm>
            <a:off x="2076450" y="4456113"/>
            <a:ext cx="288925" cy="28733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5" name="Straight Connector 24"/>
          <p:cNvCxnSpPr>
            <a:stCxn id="0" idx="0"/>
            <a:endCxn id="23" idx="2"/>
          </p:cNvCxnSpPr>
          <p:nvPr/>
        </p:nvCxnSpPr>
        <p:spPr>
          <a:xfrm rot="16200000" flipV="1">
            <a:off x="1874044" y="5090319"/>
            <a:ext cx="693738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33" name="TextBox 25"/>
          <p:cNvSpPr txBox="1">
            <a:spLocks noChangeArrowheads="1"/>
          </p:cNvSpPr>
          <p:nvPr/>
        </p:nvSpPr>
        <p:spPr bwMode="auto">
          <a:xfrm>
            <a:off x="2365375" y="4456113"/>
            <a:ext cx="344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29734" name="TextBox 26"/>
          <p:cNvSpPr txBox="1">
            <a:spLocks noChangeArrowheads="1"/>
          </p:cNvSpPr>
          <p:nvPr/>
        </p:nvSpPr>
        <p:spPr bwMode="auto">
          <a:xfrm>
            <a:off x="2255838" y="506730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774700" y="246063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Archival Information Collection</a:t>
            </a:r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5167313" y="2438400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Associated</a:t>
            </a:r>
          </a:p>
          <a:p>
            <a:pPr algn="ctr">
              <a:defRPr/>
            </a:pPr>
            <a:r>
              <a:rPr lang="en-GB"/>
              <a:t>Descriptors</a:t>
            </a:r>
          </a:p>
        </p:txBody>
      </p:sp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7310438" y="4154488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Access</a:t>
            </a:r>
          </a:p>
          <a:p>
            <a:pPr algn="ctr">
              <a:defRPr/>
            </a:pPr>
            <a:r>
              <a:rPr lang="en-GB"/>
              <a:t>Aids</a:t>
            </a:r>
          </a:p>
        </p:txBody>
      </p:sp>
      <p:sp>
        <p:nvSpPr>
          <p:cNvPr id="30726" name="TextBox 5"/>
          <p:cNvSpPr txBox="1">
            <a:spLocks noChangeArrowheads="1"/>
          </p:cNvSpPr>
          <p:nvPr/>
        </p:nvSpPr>
        <p:spPr bwMode="auto">
          <a:xfrm>
            <a:off x="5338763" y="4154488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Overview</a:t>
            </a:r>
          </a:p>
          <a:p>
            <a:pPr algn="ctr">
              <a:defRPr/>
            </a:pPr>
            <a:r>
              <a:rPr lang="en-GB"/>
              <a:t>Description</a:t>
            </a:r>
          </a:p>
        </p:txBody>
      </p:sp>
      <p:sp>
        <p:nvSpPr>
          <p:cNvPr id="30727" name="TextBox 6"/>
          <p:cNvSpPr txBox="1">
            <a:spLocks noChangeArrowheads="1"/>
          </p:cNvSpPr>
          <p:nvPr/>
        </p:nvSpPr>
        <p:spPr bwMode="auto">
          <a:xfrm>
            <a:off x="3221038" y="4154488"/>
            <a:ext cx="1800225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Member</a:t>
            </a:r>
          </a:p>
          <a:p>
            <a:pPr algn="ctr">
              <a:defRPr/>
            </a:pPr>
            <a:r>
              <a:rPr lang="en-GB"/>
              <a:t>Description</a:t>
            </a:r>
          </a:p>
        </p:txBody>
      </p:sp>
      <p:sp>
        <p:nvSpPr>
          <p:cNvPr id="30728" name="TextBox 7"/>
          <p:cNvSpPr txBox="1">
            <a:spLocks noChangeArrowheads="1"/>
          </p:cNvSpPr>
          <p:nvPr/>
        </p:nvSpPr>
        <p:spPr bwMode="auto">
          <a:xfrm>
            <a:off x="774700" y="1749425"/>
            <a:ext cx="1800225" cy="923330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Archival Information </a:t>
            </a:r>
            <a:r>
              <a:rPr lang="en-GB" dirty="0" smtClean="0"/>
              <a:t>Package</a:t>
            </a:r>
            <a:endParaRPr lang="en-GB" dirty="0"/>
          </a:p>
        </p:txBody>
      </p:sp>
      <p:sp>
        <p:nvSpPr>
          <p:cNvPr id="30729" name="TextBox 8"/>
          <p:cNvSpPr txBox="1">
            <a:spLocks noChangeArrowheads="1"/>
          </p:cNvSpPr>
          <p:nvPr/>
        </p:nvSpPr>
        <p:spPr bwMode="auto">
          <a:xfrm>
            <a:off x="774700" y="3016250"/>
            <a:ext cx="1800225" cy="898525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Package</a:t>
            </a:r>
          </a:p>
          <a:p>
            <a:pPr algn="ctr">
              <a:defRPr/>
            </a:pPr>
            <a:r>
              <a:rPr lang="en-GB"/>
              <a:t>Description</a:t>
            </a:r>
          </a:p>
        </p:txBody>
      </p:sp>
      <p:sp>
        <p:nvSpPr>
          <p:cNvPr id="12" name="Diamond 11"/>
          <p:cNvSpPr>
            <a:spLocks noChangeAspect="1"/>
          </p:cNvSpPr>
          <p:nvPr/>
        </p:nvSpPr>
        <p:spPr>
          <a:xfrm>
            <a:off x="1554163" y="1166813"/>
            <a:ext cx="215900" cy="2159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Diamond 12"/>
          <p:cNvSpPr>
            <a:spLocks noChangeAspect="1"/>
          </p:cNvSpPr>
          <p:nvPr/>
        </p:nvSpPr>
        <p:spPr>
          <a:xfrm>
            <a:off x="5338763" y="3338513"/>
            <a:ext cx="215900" cy="2159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Diamond 13"/>
          <p:cNvSpPr>
            <a:spLocks noChangeAspect="1"/>
          </p:cNvSpPr>
          <p:nvPr/>
        </p:nvSpPr>
        <p:spPr>
          <a:xfrm>
            <a:off x="6580188" y="3338513"/>
            <a:ext cx="215900" cy="2159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6" name="Straight Connector 15"/>
          <p:cNvCxnSpPr>
            <a:stCxn id="12" idx="2"/>
            <a:endCxn id="0" idx="0"/>
          </p:cNvCxnSpPr>
          <p:nvPr/>
        </p:nvCxnSpPr>
        <p:spPr>
          <a:xfrm rot="16200000" flipH="1">
            <a:off x="1485107" y="1559719"/>
            <a:ext cx="366712" cy="12700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endCxn id="0" idx="0"/>
          </p:cNvCxnSpPr>
          <p:nvPr/>
        </p:nvCxnSpPr>
        <p:spPr>
          <a:xfrm>
            <a:off x="6967538" y="3016250"/>
            <a:ext cx="1243012" cy="1138238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4" idx="2"/>
          </p:cNvCxnSpPr>
          <p:nvPr/>
        </p:nvCxnSpPr>
        <p:spPr>
          <a:xfrm rot="5400000" flipH="1" flipV="1">
            <a:off x="6388894" y="3853657"/>
            <a:ext cx="600075" cy="158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0" idx="0"/>
            <a:endCxn id="13" idx="2"/>
          </p:cNvCxnSpPr>
          <p:nvPr/>
        </p:nvCxnSpPr>
        <p:spPr>
          <a:xfrm rot="5400000" flipH="1" flipV="1">
            <a:off x="4483894" y="3191669"/>
            <a:ext cx="600075" cy="1325563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0" idx="0"/>
            <a:endCxn id="0" idx="2"/>
          </p:cNvCxnSpPr>
          <p:nvPr/>
        </p:nvCxnSpPr>
        <p:spPr>
          <a:xfrm rot="5400000" flipH="1" flipV="1">
            <a:off x="1490663" y="2832100"/>
            <a:ext cx="366712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0" idx="2"/>
            <a:endCxn id="0" idx="2"/>
          </p:cNvCxnSpPr>
          <p:nvPr/>
        </p:nvCxnSpPr>
        <p:spPr>
          <a:xfrm rot="5400000" flipH="1">
            <a:off x="2328069" y="3261519"/>
            <a:ext cx="1139825" cy="2446337"/>
          </a:xfrm>
          <a:prstGeom prst="bentConnector3">
            <a:avLst>
              <a:gd name="adj1" fmla="val -20075"/>
            </a:avLst>
          </a:prstGeom>
          <a:ln w="31750">
            <a:solidFill>
              <a:schemeClr val="tx1"/>
            </a:solidFill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endCxn id="30728" idx="1"/>
          </p:cNvCxnSpPr>
          <p:nvPr/>
        </p:nvCxnSpPr>
        <p:spPr>
          <a:xfrm rot="10800000">
            <a:off x="774700" y="2211091"/>
            <a:ext cx="3905250" cy="3773785"/>
          </a:xfrm>
          <a:prstGeom prst="bentConnector3">
            <a:avLst>
              <a:gd name="adj1" fmla="val 105854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4214812" y="5519738"/>
            <a:ext cx="930275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0" idx="2"/>
            <a:endCxn id="0" idx="1"/>
          </p:cNvCxnSpPr>
          <p:nvPr/>
        </p:nvCxnSpPr>
        <p:spPr>
          <a:xfrm rot="5400000" flipH="1">
            <a:off x="1327150" y="142875"/>
            <a:ext cx="4359275" cy="5464175"/>
          </a:xfrm>
          <a:prstGeom prst="bentConnector4">
            <a:avLst>
              <a:gd name="adj1" fmla="val -35214"/>
              <a:gd name="adj2" fmla="val 109400"/>
            </a:avLst>
          </a:prstGeom>
          <a:ln w="31750">
            <a:solidFill>
              <a:schemeClr val="tx1"/>
            </a:solidFill>
            <a:prstDash val="solid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2" name="TextBox 52"/>
          <p:cNvSpPr txBox="1">
            <a:spLocks noChangeArrowheads="1"/>
          </p:cNvSpPr>
          <p:nvPr/>
        </p:nvSpPr>
        <p:spPr bwMode="auto">
          <a:xfrm>
            <a:off x="1770063" y="4924425"/>
            <a:ext cx="218122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</a:rPr>
              <a:t>derived from</a:t>
            </a:r>
          </a:p>
        </p:txBody>
      </p:sp>
      <p:sp>
        <p:nvSpPr>
          <p:cNvPr id="30763" name="TextBox 53"/>
          <p:cNvSpPr txBox="1">
            <a:spLocks noChangeArrowheads="1"/>
          </p:cNvSpPr>
          <p:nvPr/>
        </p:nvSpPr>
        <p:spPr bwMode="auto">
          <a:xfrm>
            <a:off x="1554163" y="5602288"/>
            <a:ext cx="218122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described by</a:t>
            </a:r>
          </a:p>
        </p:txBody>
      </p:sp>
      <p:sp>
        <p:nvSpPr>
          <p:cNvPr id="30764" name="TextBox 54"/>
          <p:cNvSpPr txBox="1">
            <a:spLocks noChangeArrowheads="1"/>
          </p:cNvSpPr>
          <p:nvPr/>
        </p:nvSpPr>
        <p:spPr bwMode="auto">
          <a:xfrm>
            <a:off x="1484313" y="6276975"/>
            <a:ext cx="218122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described by</a:t>
            </a:r>
          </a:p>
        </p:txBody>
      </p:sp>
      <p:sp>
        <p:nvSpPr>
          <p:cNvPr id="30765" name="TextBox 55"/>
          <p:cNvSpPr txBox="1">
            <a:spLocks noChangeArrowheads="1"/>
          </p:cNvSpPr>
          <p:nvPr/>
        </p:nvSpPr>
        <p:spPr bwMode="auto">
          <a:xfrm>
            <a:off x="6962775" y="2616200"/>
            <a:ext cx="218122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provide data for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3842544" y="246063"/>
            <a:ext cx="1970088" cy="1320800"/>
            <a:chOff x="3051175" y="246063"/>
            <a:chExt cx="1970088" cy="1320800"/>
          </a:xfrm>
        </p:grpSpPr>
        <p:sp>
          <p:nvSpPr>
            <p:cNvPr id="30722" name="TextBox 1"/>
            <p:cNvSpPr txBox="1">
              <a:spLocks noChangeArrowheads="1"/>
            </p:cNvSpPr>
            <p:nvPr/>
          </p:nvSpPr>
          <p:spPr bwMode="auto">
            <a:xfrm>
              <a:off x="3221038" y="246063"/>
              <a:ext cx="1800225" cy="900112"/>
            </a:xfrm>
            <a:prstGeom prst="rect">
              <a:avLst/>
            </a:prstGeom>
            <a:ln w="25400">
              <a:solidFill>
                <a:schemeClr val="tx1"/>
              </a:solidFill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GB" dirty="0"/>
                <a:t>Collection</a:t>
              </a:r>
            </a:p>
            <a:p>
              <a:pPr algn="ctr">
                <a:defRPr/>
              </a:pPr>
              <a:r>
                <a:rPr lang="en-GB" dirty="0"/>
                <a:t>Description</a:t>
              </a:r>
            </a:p>
          </p:txBody>
        </p:sp>
        <p:sp>
          <p:nvSpPr>
            <p:cNvPr id="10" name="Diamond 9"/>
            <p:cNvSpPr>
              <a:spLocks noChangeAspect="1"/>
            </p:cNvSpPr>
            <p:nvPr/>
          </p:nvSpPr>
          <p:spPr>
            <a:xfrm>
              <a:off x="4464050" y="1146175"/>
              <a:ext cx="215900" cy="215900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" name="Diamond 10"/>
            <p:cNvSpPr>
              <a:spLocks noChangeAspect="1"/>
            </p:cNvSpPr>
            <p:nvPr/>
          </p:nvSpPr>
          <p:spPr>
            <a:xfrm>
              <a:off x="3440113" y="1146175"/>
              <a:ext cx="215900" cy="215900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0766" name="TextBox 56"/>
            <p:cNvSpPr txBox="1">
              <a:spLocks noChangeArrowheads="1"/>
            </p:cNvSpPr>
            <p:nvPr/>
          </p:nvSpPr>
          <p:spPr bwMode="auto">
            <a:xfrm>
              <a:off x="4681538" y="1196975"/>
              <a:ext cx="3397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>
                  <a:latin typeface="Calibri" pitchFamily="34" charset="0"/>
                </a:rPr>
                <a:t>1</a:t>
              </a:r>
            </a:p>
          </p:txBody>
        </p:sp>
        <p:sp>
          <p:nvSpPr>
            <p:cNvPr id="30767" name="TextBox 57"/>
            <p:cNvSpPr txBox="1">
              <a:spLocks noChangeArrowheads="1"/>
            </p:cNvSpPr>
            <p:nvPr/>
          </p:nvSpPr>
          <p:spPr bwMode="auto">
            <a:xfrm>
              <a:off x="3051175" y="1196975"/>
              <a:ext cx="3397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0768" name="TextBox 58"/>
          <p:cNvSpPr txBox="1">
            <a:spLocks noChangeArrowheads="1"/>
          </p:cNvSpPr>
          <p:nvPr/>
        </p:nvSpPr>
        <p:spPr bwMode="auto">
          <a:xfrm>
            <a:off x="1770063" y="1146175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30769" name="TextBox 59"/>
          <p:cNvSpPr txBox="1">
            <a:spLocks noChangeArrowheads="1"/>
          </p:cNvSpPr>
          <p:nvPr/>
        </p:nvSpPr>
        <p:spPr bwMode="auto">
          <a:xfrm>
            <a:off x="434974" y="1884363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</a:rPr>
              <a:t>1</a:t>
            </a:r>
          </a:p>
        </p:txBody>
      </p:sp>
      <p:sp>
        <p:nvSpPr>
          <p:cNvPr id="30770" name="TextBox 60"/>
          <p:cNvSpPr txBox="1">
            <a:spLocks noChangeArrowheads="1"/>
          </p:cNvSpPr>
          <p:nvPr/>
        </p:nvSpPr>
        <p:spPr bwMode="auto">
          <a:xfrm>
            <a:off x="4997450" y="3338513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30771" name="TextBox 61"/>
          <p:cNvSpPr txBox="1">
            <a:spLocks noChangeArrowheads="1"/>
          </p:cNvSpPr>
          <p:nvPr/>
        </p:nvSpPr>
        <p:spPr bwMode="auto">
          <a:xfrm>
            <a:off x="6238875" y="3338513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30772" name="TextBox 62"/>
          <p:cNvSpPr txBox="1">
            <a:spLocks noChangeArrowheads="1"/>
          </p:cNvSpPr>
          <p:nvPr/>
        </p:nvSpPr>
        <p:spPr bwMode="auto">
          <a:xfrm>
            <a:off x="6970713" y="3016250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</a:t>
            </a:r>
          </a:p>
        </p:txBody>
      </p:sp>
      <p:sp>
        <p:nvSpPr>
          <p:cNvPr id="30773" name="TextBox 63"/>
          <p:cNvSpPr txBox="1">
            <a:spLocks noChangeArrowheads="1"/>
          </p:cNvSpPr>
          <p:nvPr/>
        </p:nvSpPr>
        <p:spPr bwMode="auto">
          <a:xfrm>
            <a:off x="8369300" y="3730625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*</a:t>
            </a:r>
          </a:p>
        </p:txBody>
      </p:sp>
      <p:sp>
        <p:nvSpPr>
          <p:cNvPr id="30774" name="TextBox 64"/>
          <p:cNvSpPr txBox="1">
            <a:spLocks noChangeArrowheads="1"/>
          </p:cNvSpPr>
          <p:nvPr/>
        </p:nvSpPr>
        <p:spPr bwMode="auto">
          <a:xfrm>
            <a:off x="4121150" y="3868738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*</a:t>
            </a:r>
          </a:p>
        </p:txBody>
      </p:sp>
      <p:sp>
        <p:nvSpPr>
          <p:cNvPr id="30775" name="TextBox 65"/>
          <p:cNvSpPr txBox="1">
            <a:spLocks noChangeArrowheads="1"/>
          </p:cNvSpPr>
          <p:nvPr/>
        </p:nvSpPr>
        <p:spPr bwMode="auto">
          <a:xfrm>
            <a:off x="4827588" y="5121275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*</a:t>
            </a:r>
          </a:p>
        </p:txBody>
      </p:sp>
      <p:sp>
        <p:nvSpPr>
          <p:cNvPr id="30776" name="TextBox 66"/>
          <p:cNvSpPr txBox="1">
            <a:spLocks noChangeArrowheads="1"/>
          </p:cNvSpPr>
          <p:nvPr/>
        </p:nvSpPr>
        <p:spPr bwMode="auto">
          <a:xfrm>
            <a:off x="1384300" y="1514475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*</a:t>
            </a:r>
          </a:p>
        </p:txBody>
      </p:sp>
      <p:sp>
        <p:nvSpPr>
          <p:cNvPr id="30777" name="TextBox 67"/>
          <p:cNvSpPr txBox="1">
            <a:spLocks noChangeArrowheads="1"/>
          </p:cNvSpPr>
          <p:nvPr/>
        </p:nvSpPr>
        <p:spPr bwMode="auto">
          <a:xfrm>
            <a:off x="2574925" y="3095625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*</a:t>
            </a:r>
          </a:p>
        </p:txBody>
      </p:sp>
      <p:sp>
        <p:nvSpPr>
          <p:cNvPr id="30778" name="TextBox 68"/>
          <p:cNvSpPr txBox="1">
            <a:spLocks noChangeArrowheads="1"/>
          </p:cNvSpPr>
          <p:nvPr/>
        </p:nvSpPr>
        <p:spPr bwMode="auto">
          <a:xfrm>
            <a:off x="6067425" y="2068513"/>
            <a:ext cx="620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1..*</a:t>
            </a:r>
          </a:p>
        </p:txBody>
      </p:sp>
      <p:sp>
        <p:nvSpPr>
          <p:cNvPr id="30779" name="TextBox 69"/>
          <p:cNvSpPr txBox="1">
            <a:spLocks noChangeArrowheads="1"/>
          </p:cNvSpPr>
          <p:nvPr/>
        </p:nvSpPr>
        <p:spPr bwMode="auto">
          <a:xfrm>
            <a:off x="6186488" y="3832225"/>
            <a:ext cx="619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1..*</a:t>
            </a:r>
          </a:p>
        </p:txBody>
      </p:sp>
      <p:cxnSp>
        <p:nvCxnSpPr>
          <p:cNvPr id="47" name="Straight Connector 46"/>
          <p:cNvCxnSpPr>
            <a:stCxn id="30723" idx="3"/>
            <a:endCxn id="30722" idx="1"/>
          </p:cNvCxnSpPr>
          <p:nvPr/>
        </p:nvCxnSpPr>
        <p:spPr>
          <a:xfrm>
            <a:off x="2574925" y="696119"/>
            <a:ext cx="1437482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endCxn id="11" idx="2"/>
          </p:cNvCxnSpPr>
          <p:nvPr/>
        </p:nvCxnSpPr>
        <p:spPr>
          <a:xfrm rot="5400000" flipH="1" flipV="1">
            <a:off x="2405459" y="1531541"/>
            <a:ext cx="2103438" cy="1764507"/>
          </a:xfrm>
          <a:prstGeom prst="bentConnector3">
            <a:avLst>
              <a:gd name="adj1" fmla="val -336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30724" idx="0"/>
            <a:endCxn id="10" idx="2"/>
          </p:cNvCxnSpPr>
          <p:nvPr/>
        </p:nvCxnSpPr>
        <p:spPr>
          <a:xfrm rot="16200000" flipV="1">
            <a:off x="5177236" y="1548209"/>
            <a:ext cx="1076325" cy="70405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52"/>
          <p:cNvSpPr txBox="1">
            <a:spLocks noChangeArrowheads="1"/>
          </p:cNvSpPr>
          <p:nvPr/>
        </p:nvSpPr>
        <p:spPr bwMode="auto">
          <a:xfrm>
            <a:off x="2755405" y="246063"/>
            <a:ext cx="13763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derived from</a:t>
            </a:r>
          </a:p>
        </p:txBody>
      </p:sp>
      <p:sp>
        <p:nvSpPr>
          <p:cNvPr id="63" name="TextBox 52"/>
          <p:cNvSpPr txBox="1">
            <a:spLocks noChangeArrowheads="1"/>
          </p:cNvSpPr>
          <p:nvPr/>
        </p:nvSpPr>
        <p:spPr bwMode="auto">
          <a:xfrm>
            <a:off x="2574924" y="778656"/>
            <a:ext cx="13763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dirty="0" smtClean="0">
                <a:latin typeface="Calibri" pitchFamily="34" charset="0"/>
              </a:rPr>
              <a:t>described by</a:t>
            </a:r>
            <a:endParaRPr lang="en-GB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1"/>
          <p:cNvSpPr txBox="1">
            <a:spLocks noChangeArrowheads="1"/>
          </p:cNvSpPr>
          <p:nvPr/>
        </p:nvSpPr>
        <p:spPr bwMode="auto">
          <a:xfrm>
            <a:off x="2514600" y="142875"/>
            <a:ext cx="1800225" cy="923925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Data</a:t>
            </a:r>
          </a:p>
          <a:p>
            <a:pPr algn="ctr">
              <a:defRPr/>
            </a:pPr>
            <a:r>
              <a:rPr lang="en-GB" dirty="0"/>
              <a:t>Management</a:t>
            </a:r>
          </a:p>
          <a:p>
            <a:pPr algn="ctr">
              <a:defRPr/>
            </a:pPr>
            <a:r>
              <a:rPr lang="en-GB" dirty="0"/>
              <a:t>Data</a:t>
            </a: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>
            <a:off x="3208338" y="1042988"/>
            <a:ext cx="201612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508000" y="18954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Package</a:t>
            </a:r>
          </a:p>
          <a:p>
            <a:pPr algn="ctr">
              <a:defRPr/>
            </a:pPr>
            <a:r>
              <a:rPr lang="en-GB"/>
              <a:t>Description</a:t>
            </a: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>
            <a:off x="1201738" y="2795588"/>
            <a:ext cx="201612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750" name="TextBox 5"/>
          <p:cNvSpPr txBox="1">
            <a:spLocks noChangeArrowheads="1"/>
          </p:cNvSpPr>
          <p:nvPr/>
        </p:nvSpPr>
        <p:spPr bwMode="auto">
          <a:xfrm>
            <a:off x="4608513" y="18954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/>
              <a:t>Archive Administrative</a:t>
            </a:r>
          </a:p>
          <a:p>
            <a:pPr algn="ctr">
              <a:defRPr/>
            </a:pPr>
            <a:r>
              <a:rPr lang="en-GB"/>
              <a:t>Data</a:t>
            </a: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>
            <a:off x="5302250" y="2795588"/>
            <a:ext cx="201613" cy="2254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752" name="TextBox 7"/>
          <p:cNvSpPr txBox="1">
            <a:spLocks noChangeArrowheads="1"/>
          </p:cNvSpPr>
          <p:nvPr/>
        </p:nvSpPr>
        <p:spPr bwMode="auto">
          <a:xfrm>
            <a:off x="6762750" y="142875"/>
            <a:ext cx="1800225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/>
              <a:t>Database</a:t>
            </a:r>
          </a:p>
        </p:txBody>
      </p:sp>
      <p:sp>
        <p:nvSpPr>
          <p:cNvPr id="31753" name="TextBox 9"/>
          <p:cNvSpPr txBox="1">
            <a:spLocks noChangeArrowheads="1"/>
          </p:cNvSpPr>
          <p:nvPr/>
        </p:nvSpPr>
        <p:spPr bwMode="auto">
          <a:xfrm>
            <a:off x="34925" y="3794125"/>
            <a:ext cx="1116013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Collection</a:t>
            </a:r>
          </a:p>
          <a:p>
            <a:pPr algn="ctr">
              <a:defRPr/>
            </a:pPr>
            <a:r>
              <a:rPr lang="en-GB" sz="1400" dirty="0"/>
              <a:t>Description</a:t>
            </a:r>
          </a:p>
        </p:txBody>
      </p:sp>
      <p:sp>
        <p:nvSpPr>
          <p:cNvPr id="31754" name="TextBox 11"/>
          <p:cNvSpPr txBox="1">
            <a:spLocks noChangeArrowheads="1"/>
          </p:cNvSpPr>
          <p:nvPr/>
        </p:nvSpPr>
        <p:spPr bwMode="auto">
          <a:xfrm>
            <a:off x="1435100" y="3794125"/>
            <a:ext cx="1116013" cy="900113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Unit</a:t>
            </a:r>
          </a:p>
          <a:p>
            <a:pPr algn="ctr">
              <a:defRPr/>
            </a:pPr>
            <a:r>
              <a:rPr lang="en-GB" sz="1400"/>
              <a:t>Description</a:t>
            </a:r>
          </a:p>
        </p:txBody>
      </p:sp>
      <p:sp>
        <p:nvSpPr>
          <p:cNvPr id="31755" name="TextBox 12"/>
          <p:cNvSpPr txBox="1">
            <a:spLocks noChangeArrowheads="1"/>
          </p:cNvSpPr>
          <p:nvPr/>
        </p:nvSpPr>
        <p:spPr bwMode="auto">
          <a:xfrm>
            <a:off x="2994025" y="4008438"/>
            <a:ext cx="1116013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600"/>
              <a:t>Policy</a:t>
            </a:r>
            <a:endParaRPr lang="en-GB"/>
          </a:p>
        </p:txBody>
      </p:sp>
      <p:sp>
        <p:nvSpPr>
          <p:cNvPr id="31756" name="TextBox 13"/>
          <p:cNvSpPr txBox="1">
            <a:spLocks noChangeArrowheads="1"/>
          </p:cNvSpPr>
          <p:nvPr/>
        </p:nvSpPr>
        <p:spPr bwMode="auto">
          <a:xfrm>
            <a:off x="4548188" y="4008438"/>
            <a:ext cx="1116012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Subscription</a:t>
            </a:r>
          </a:p>
        </p:txBody>
      </p:sp>
      <p:sp>
        <p:nvSpPr>
          <p:cNvPr id="31757" name="TextBox 14"/>
          <p:cNvSpPr txBox="1">
            <a:spLocks noChangeArrowheads="1"/>
          </p:cNvSpPr>
          <p:nvPr/>
        </p:nvSpPr>
        <p:spPr bwMode="auto">
          <a:xfrm>
            <a:off x="6008688" y="4008438"/>
            <a:ext cx="1116012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Customer</a:t>
            </a:r>
          </a:p>
          <a:p>
            <a:pPr algn="ctr">
              <a:defRPr/>
            </a:pPr>
            <a:r>
              <a:rPr lang="en-GB" sz="1400"/>
              <a:t>Profile</a:t>
            </a:r>
          </a:p>
        </p:txBody>
      </p:sp>
      <p:sp>
        <p:nvSpPr>
          <p:cNvPr id="31758" name="TextBox 15"/>
          <p:cNvSpPr txBox="1">
            <a:spLocks noChangeArrowheads="1"/>
          </p:cNvSpPr>
          <p:nvPr/>
        </p:nvSpPr>
        <p:spPr bwMode="auto">
          <a:xfrm>
            <a:off x="7534275" y="4008438"/>
            <a:ext cx="1116013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Preservation</a:t>
            </a:r>
          </a:p>
          <a:p>
            <a:pPr algn="ctr">
              <a:defRPr/>
            </a:pPr>
            <a:r>
              <a:rPr lang="en-GB" sz="1400"/>
              <a:t>Process</a:t>
            </a:r>
          </a:p>
          <a:p>
            <a:pPr algn="ctr">
              <a:defRPr/>
            </a:pPr>
            <a:r>
              <a:rPr lang="en-GB" sz="1400"/>
              <a:t>History</a:t>
            </a:r>
          </a:p>
        </p:txBody>
      </p:sp>
      <p:sp>
        <p:nvSpPr>
          <p:cNvPr id="31759" name="TextBox 16"/>
          <p:cNvSpPr txBox="1">
            <a:spLocks noChangeArrowheads="1"/>
          </p:cNvSpPr>
          <p:nvPr/>
        </p:nvSpPr>
        <p:spPr bwMode="auto">
          <a:xfrm>
            <a:off x="2263775" y="5383213"/>
            <a:ext cx="1116013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Request</a:t>
            </a:r>
          </a:p>
          <a:p>
            <a:pPr algn="ctr">
              <a:defRPr/>
            </a:pPr>
            <a:r>
              <a:rPr lang="en-GB" sz="1400"/>
              <a:t>Tracking</a:t>
            </a:r>
            <a:endParaRPr lang="en-GB"/>
          </a:p>
        </p:txBody>
      </p:sp>
      <p:sp>
        <p:nvSpPr>
          <p:cNvPr id="31760" name="TextBox 17"/>
          <p:cNvSpPr txBox="1">
            <a:spLocks noChangeArrowheads="1"/>
          </p:cNvSpPr>
          <p:nvPr/>
        </p:nvSpPr>
        <p:spPr bwMode="auto">
          <a:xfrm>
            <a:off x="3817938" y="5383213"/>
            <a:ext cx="1116012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Security</a:t>
            </a:r>
          </a:p>
        </p:txBody>
      </p:sp>
      <p:sp>
        <p:nvSpPr>
          <p:cNvPr id="31761" name="TextBox 18"/>
          <p:cNvSpPr txBox="1">
            <a:spLocks noChangeArrowheads="1"/>
          </p:cNvSpPr>
          <p:nvPr/>
        </p:nvSpPr>
        <p:spPr bwMode="auto">
          <a:xfrm>
            <a:off x="5278438" y="5383213"/>
            <a:ext cx="1116012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Statistics</a:t>
            </a:r>
          </a:p>
        </p:txBody>
      </p:sp>
      <p:sp>
        <p:nvSpPr>
          <p:cNvPr id="31762" name="TextBox 19"/>
          <p:cNvSpPr txBox="1">
            <a:spLocks noChangeArrowheads="1"/>
          </p:cNvSpPr>
          <p:nvPr/>
        </p:nvSpPr>
        <p:spPr bwMode="auto">
          <a:xfrm>
            <a:off x="6804025" y="5383213"/>
            <a:ext cx="1116013" cy="900112"/>
          </a:xfrm>
          <a:prstGeom prst="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Accounting</a:t>
            </a:r>
          </a:p>
          <a:p>
            <a:pPr algn="ctr">
              <a:defRPr/>
            </a:pPr>
            <a:r>
              <a:rPr lang="en-GB" sz="1400"/>
              <a:t>Data</a:t>
            </a:r>
          </a:p>
        </p:txBody>
      </p:sp>
      <p:cxnSp>
        <p:nvCxnSpPr>
          <p:cNvPr id="22" name="Elbow Connector 21"/>
          <p:cNvCxnSpPr>
            <a:stCxn id="0" idx="0"/>
            <a:endCxn id="5" idx="3"/>
          </p:cNvCxnSpPr>
          <p:nvPr/>
        </p:nvCxnSpPr>
        <p:spPr>
          <a:xfrm rot="5400000" flipH="1" flipV="1">
            <a:off x="561976" y="3052762"/>
            <a:ext cx="773112" cy="709613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0" idx="0"/>
            <a:endCxn id="5" idx="3"/>
          </p:cNvCxnSpPr>
          <p:nvPr/>
        </p:nvCxnSpPr>
        <p:spPr>
          <a:xfrm rot="16200000" flipV="1">
            <a:off x="1261270" y="3063081"/>
            <a:ext cx="773112" cy="68897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0" idx="0"/>
            <a:endCxn id="3" idx="3"/>
          </p:cNvCxnSpPr>
          <p:nvPr/>
        </p:nvCxnSpPr>
        <p:spPr>
          <a:xfrm rot="5400000" flipH="1" flipV="1">
            <a:off x="2044701" y="631825"/>
            <a:ext cx="627062" cy="190023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0" idx="0"/>
            <a:endCxn id="3" idx="3"/>
          </p:cNvCxnSpPr>
          <p:nvPr/>
        </p:nvCxnSpPr>
        <p:spPr>
          <a:xfrm rot="16200000" flipV="1">
            <a:off x="4094957" y="481806"/>
            <a:ext cx="627062" cy="220027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0" idx="0"/>
            <a:endCxn id="7" idx="3"/>
          </p:cNvCxnSpPr>
          <p:nvPr/>
        </p:nvCxnSpPr>
        <p:spPr>
          <a:xfrm rot="5400000" flipH="1" flipV="1">
            <a:off x="3984625" y="2589213"/>
            <a:ext cx="987425" cy="185102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0" idx="0"/>
            <a:endCxn id="7" idx="3"/>
          </p:cNvCxnSpPr>
          <p:nvPr/>
        </p:nvCxnSpPr>
        <p:spPr>
          <a:xfrm rot="5400000" flipH="1" flipV="1">
            <a:off x="3708400" y="3687763"/>
            <a:ext cx="2362200" cy="1028700"/>
          </a:xfrm>
          <a:prstGeom prst="bentConnector3">
            <a:avLst>
              <a:gd name="adj1" fmla="val 79163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0" idx="0"/>
            <a:endCxn id="7" idx="3"/>
          </p:cNvCxnSpPr>
          <p:nvPr/>
        </p:nvCxnSpPr>
        <p:spPr>
          <a:xfrm rot="5400000" flipH="1" flipV="1">
            <a:off x="4761706" y="3366295"/>
            <a:ext cx="987425" cy="296862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0" idx="0"/>
            <a:endCxn id="7" idx="3"/>
          </p:cNvCxnSpPr>
          <p:nvPr/>
        </p:nvCxnSpPr>
        <p:spPr>
          <a:xfrm rot="16200000" flipV="1">
            <a:off x="5491956" y="2932907"/>
            <a:ext cx="987425" cy="116363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0" idx="0"/>
            <a:endCxn id="7" idx="3"/>
          </p:cNvCxnSpPr>
          <p:nvPr/>
        </p:nvCxnSpPr>
        <p:spPr>
          <a:xfrm rot="16200000" flipV="1">
            <a:off x="6254750" y="2170113"/>
            <a:ext cx="987425" cy="2689225"/>
          </a:xfrm>
          <a:prstGeom prst="bentConnector3">
            <a:avLst>
              <a:gd name="adj1" fmla="val 49517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0" idx="0"/>
            <a:endCxn id="7" idx="3"/>
          </p:cNvCxnSpPr>
          <p:nvPr/>
        </p:nvCxnSpPr>
        <p:spPr>
          <a:xfrm rot="16200000" flipV="1">
            <a:off x="4438650" y="3986213"/>
            <a:ext cx="2362200" cy="431800"/>
          </a:xfrm>
          <a:prstGeom prst="bentConnector3">
            <a:avLst>
              <a:gd name="adj1" fmla="val 79159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0" idx="0"/>
            <a:endCxn id="7" idx="3"/>
          </p:cNvCxnSpPr>
          <p:nvPr/>
        </p:nvCxnSpPr>
        <p:spPr>
          <a:xfrm rot="16200000" flipV="1">
            <a:off x="5201444" y="3223419"/>
            <a:ext cx="2362200" cy="1957388"/>
          </a:xfrm>
          <a:prstGeom prst="bentConnector3">
            <a:avLst>
              <a:gd name="adj1" fmla="val 79063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0" idx="0"/>
            <a:endCxn id="7" idx="3"/>
          </p:cNvCxnSpPr>
          <p:nvPr/>
        </p:nvCxnSpPr>
        <p:spPr>
          <a:xfrm rot="5400000" flipH="1" flipV="1">
            <a:off x="2931319" y="2910682"/>
            <a:ext cx="2362200" cy="2582862"/>
          </a:xfrm>
          <a:prstGeom prst="bentConnector3">
            <a:avLst>
              <a:gd name="adj1" fmla="val 79163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03" name="TextBox 51"/>
          <p:cNvSpPr txBox="1">
            <a:spLocks noChangeArrowheads="1"/>
          </p:cNvSpPr>
          <p:nvPr/>
        </p:nvSpPr>
        <p:spPr bwMode="auto">
          <a:xfrm>
            <a:off x="8562975" y="5383213"/>
            <a:ext cx="557213" cy="4603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>
                <a:latin typeface="Calibri" pitchFamily="34" charset="0"/>
              </a:rPr>
              <a:t>...</a:t>
            </a:r>
          </a:p>
        </p:txBody>
      </p:sp>
      <p:cxnSp>
        <p:nvCxnSpPr>
          <p:cNvPr id="54" name="Elbow Connector 53"/>
          <p:cNvCxnSpPr>
            <a:stCxn id="7" idx="3"/>
            <a:endCxn id="31803" idx="0"/>
          </p:cNvCxnSpPr>
          <p:nvPr/>
        </p:nvCxnSpPr>
        <p:spPr>
          <a:xfrm rot="16200000" flipH="1">
            <a:off x="5942013" y="2482850"/>
            <a:ext cx="2362200" cy="3438525"/>
          </a:xfrm>
          <a:prstGeom prst="bentConnector3">
            <a:avLst>
              <a:gd name="adj1" fmla="val 20939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0" idx="3"/>
            <a:endCxn id="0" idx="1"/>
          </p:cNvCxnSpPr>
          <p:nvPr/>
        </p:nvCxnSpPr>
        <p:spPr>
          <a:xfrm flipV="1">
            <a:off x="4314825" y="592138"/>
            <a:ext cx="2447925" cy="1270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06" name="TextBox 62"/>
          <p:cNvSpPr txBox="1">
            <a:spLocks noChangeArrowheads="1"/>
          </p:cNvSpPr>
          <p:nvPr/>
        </p:nvSpPr>
        <p:spPr bwMode="auto">
          <a:xfrm>
            <a:off x="4548188" y="142875"/>
            <a:ext cx="1860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stored in</a:t>
            </a:r>
          </a:p>
        </p:txBody>
      </p:sp>
      <p:sp>
        <p:nvSpPr>
          <p:cNvPr id="31807" name="TextBox 63"/>
          <p:cNvSpPr txBox="1">
            <a:spLocks noChangeArrowheads="1"/>
          </p:cNvSpPr>
          <p:nvPr/>
        </p:nvSpPr>
        <p:spPr bwMode="auto">
          <a:xfrm>
            <a:off x="8093075" y="5805488"/>
            <a:ext cx="10509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100">
                <a:latin typeface="Calibri" pitchFamily="34" charset="0"/>
              </a:rPr>
              <a:t>(Indicates that the list is not exhaustive)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868509"/>
              </p:ext>
            </p:extLst>
          </p:nvPr>
        </p:nvGraphicFramePr>
        <p:xfrm>
          <a:off x="1524000" y="1397000"/>
          <a:ext cx="6152098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1194044"/>
                <a:gridCol w="1234848"/>
                <a:gridCol w="285752"/>
                <a:gridCol w="1091971"/>
                <a:gridCol w="1265483"/>
                <a:gridCol w="540000"/>
              </a:tblGrid>
              <a:tr h="370840">
                <a:tc rowSpan="4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4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Packaging Information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D6B19C"/>
                        </a:gs>
                        <a:gs pos="30000">
                          <a:srgbClr val="D49E6C"/>
                        </a:gs>
                        <a:gs pos="70000">
                          <a:srgbClr val="A65528"/>
                        </a:gs>
                        <a:gs pos="100000">
                          <a:srgbClr val="663012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146" name="TextBox 1"/>
          <p:cNvSpPr txBox="1">
            <a:spLocks noChangeArrowheads="1"/>
          </p:cNvSpPr>
          <p:nvPr/>
        </p:nvSpPr>
        <p:spPr bwMode="auto">
          <a:xfrm>
            <a:off x="2244725" y="1428750"/>
            <a:ext cx="2087563" cy="1298377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>
            <a:noAutofit/>
          </a:bodyPr>
          <a:lstStyle/>
          <a:p>
            <a:pPr algn="ctr">
              <a:defRPr/>
            </a:pPr>
            <a:endParaRPr lang="en-GB" sz="1200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GB" sz="2000" dirty="0">
                <a:solidFill>
                  <a:prstClr val="black"/>
                </a:solidFill>
              </a:rPr>
              <a:t>Content Information</a:t>
            </a:r>
          </a:p>
          <a:p>
            <a:pPr algn="ctr">
              <a:defRPr/>
            </a:pP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4147" name="TextBox 5"/>
          <p:cNvSpPr txBox="1">
            <a:spLocks noChangeArrowheads="1"/>
          </p:cNvSpPr>
          <p:nvPr/>
        </p:nvSpPr>
        <p:spPr bwMode="auto">
          <a:xfrm>
            <a:off x="4929188" y="1428750"/>
            <a:ext cx="2087562" cy="1260475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>
            <a:noAutofit/>
          </a:bodyPr>
          <a:lstStyle/>
          <a:p>
            <a:pPr algn="ctr">
              <a:defRPr/>
            </a:pPr>
            <a:r>
              <a:rPr lang="en-GB" sz="2000" dirty="0">
                <a:solidFill>
                  <a:prstClr val="black"/>
                </a:solidFill>
              </a:rPr>
              <a:t>Preservation</a:t>
            </a:r>
          </a:p>
          <a:p>
            <a:pPr algn="ctr">
              <a:defRPr/>
            </a:pPr>
            <a:r>
              <a:rPr lang="en-GB" sz="2000" dirty="0">
                <a:solidFill>
                  <a:prstClr val="black"/>
                </a:solidFill>
              </a:rPr>
              <a:t>Description</a:t>
            </a:r>
          </a:p>
          <a:p>
            <a:pPr algn="ctr">
              <a:defRPr/>
            </a:pPr>
            <a:r>
              <a:rPr lang="en-GB" sz="2000" dirty="0">
                <a:solidFill>
                  <a:prstClr val="black"/>
                </a:solidFill>
              </a:rPr>
              <a:t>Information</a:t>
            </a:r>
          </a:p>
        </p:txBody>
      </p:sp>
      <p:sp>
        <p:nvSpPr>
          <p:cNvPr id="4149" name="TextBox 6"/>
          <p:cNvSpPr txBox="1">
            <a:spLocks noChangeArrowheads="1"/>
          </p:cNvSpPr>
          <p:nvPr/>
        </p:nvSpPr>
        <p:spPr bwMode="auto">
          <a:xfrm>
            <a:off x="2857500" y="3500438"/>
            <a:ext cx="3786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prstClr val="black"/>
                </a:solidFill>
                <a:latin typeface="Calibri" pitchFamily="34" charset="0"/>
              </a:rPr>
              <a:t>Package 1</a:t>
            </a:r>
          </a:p>
        </p:txBody>
      </p:sp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5143500" y="4714875"/>
            <a:ext cx="2516188" cy="120015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>
            <a:noAutofit/>
          </a:bodyPr>
          <a:lstStyle/>
          <a:p>
            <a:pPr algn="ctr">
              <a:defRPr/>
            </a:pPr>
            <a:r>
              <a:rPr lang="en-GB" sz="2000" dirty="0">
                <a:solidFill>
                  <a:prstClr val="black"/>
                </a:solidFill>
              </a:rPr>
              <a:t>Descriptive</a:t>
            </a:r>
          </a:p>
          <a:p>
            <a:pPr algn="ctr">
              <a:defRPr/>
            </a:pPr>
            <a:r>
              <a:rPr lang="en-GB" sz="2000" dirty="0">
                <a:solidFill>
                  <a:prstClr val="black"/>
                </a:solidFill>
              </a:rPr>
              <a:t>Information </a:t>
            </a:r>
          </a:p>
          <a:p>
            <a:pPr algn="ctr">
              <a:defRPr/>
            </a:pPr>
            <a:r>
              <a:rPr lang="en-GB" sz="2000" dirty="0">
                <a:solidFill>
                  <a:prstClr val="black"/>
                </a:solidFill>
              </a:rPr>
              <a:t>About Package 1</a:t>
            </a:r>
          </a:p>
        </p:txBody>
      </p:sp>
      <p:cxnSp>
        <p:nvCxnSpPr>
          <p:cNvPr id="10" name="Straight Arrow Connector 9"/>
          <p:cNvCxnSpPr>
            <a:endCxn id="4149" idx="2"/>
          </p:cNvCxnSpPr>
          <p:nvPr/>
        </p:nvCxnSpPr>
        <p:spPr>
          <a:xfrm rot="16200000" flipV="1">
            <a:off x="5200650" y="3513138"/>
            <a:ext cx="752475" cy="1651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3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3111500" y="508000"/>
            <a:ext cx="2884488" cy="369888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b="1"/>
              <a:t>Producer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3111500" y="6057900"/>
            <a:ext cx="2884488" cy="369888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b="1"/>
              <a:t>Consumer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468688" y="1895475"/>
            <a:ext cx="2160587" cy="900113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Ingest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8650" y="2960688"/>
            <a:ext cx="2160588" cy="9001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Data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726238" y="2960688"/>
            <a:ext cx="2160587" cy="9001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Archival Storage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29013" y="4414838"/>
            <a:ext cx="2159000" cy="9001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Access</a:t>
            </a:r>
          </a:p>
        </p:txBody>
      </p:sp>
      <p:cxnSp>
        <p:nvCxnSpPr>
          <p:cNvPr id="15" name="Straight Arrow Connector 14"/>
          <p:cNvCxnSpPr>
            <a:stCxn id="0" idx="2"/>
            <a:endCxn id="0" idx="0"/>
          </p:cNvCxnSpPr>
          <p:nvPr/>
        </p:nvCxnSpPr>
        <p:spPr>
          <a:xfrm rot="10800000" flipV="1">
            <a:off x="1708150" y="2344738"/>
            <a:ext cx="1760538" cy="61595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0" idx="2"/>
            <a:endCxn id="0" idx="0"/>
          </p:cNvCxnSpPr>
          <p:nvPr/>
        </p:nvCxnSpPr>
        <p:spPr>
          <a:xfrm rot="5400000">
            <a:off x="4043363" y="1384300"/>
            <a:ext cx="1017587" cy="476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629275" y="2344738"/>
            <a:ext cx="2176463" cy="61595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245226" y="3303587"/>
            <a:ext cx="1003300" cy="211772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72102" y="5314952"/>
            <a:ext cx="3173" cy="74294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844925" y="5314952"/>
            <a:ext cx="0" cy="74294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2699792" y="3860800"/>
            <a:ext cx="900100" cy="55403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H="1">
            <a:off x="2116932" y="3452018"/>
            <a:ext cx="1003300" cy="182086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96" name="TextBox 31"/>
          <p:cNvSpPr txBox="1">
            <a:spLocks noChangeArrowheads="1"/>
          </p:cNvSpPr>
          <p:nvPr/>
        </p:nvSpPr>
        <p:spPr bwMode="auto">
          <a:xfrm>
            <a:off x="4608513" y="1165225"/>
            <a:ext cx="4016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Submission Information Package (SIP)</a:t>
            </a:r>
          </a:p>
        </p:txBody>
      </p:sp>
      <p:sp>
        <p:nvSpPr>
          <p:cNvPr id="32797" name="TextBox 32"/>
          <p:cNvSpPr txBox="1">
            <a:spLocks noChangeArrowheads="1"/>
          </p:cNvSpPr>
          <p:nvPr/>
        </p:nvSpPr>
        <p:spPr bwMode="auto">
          <a:xfrm>
            <a:off x="774700" y="2022475"/>
            <a:ext cx="2482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>
                <a:latin typeface="Calibri" pitchFamily="34" charset="0"/>
              </a:rPr>
              <a:t>Package Descriptions</a:t>
            </a:r>
          </a:p>
          <a:p>
            <a:pPr algn="ctr"/>
            <a:r>
              <a:rPr lang="en-GB" sz="1600">
                <a:latin typeface="Calibri" pitchFamily="34" charset="0"/>
              </a:rPr>
              <a:t>Database Updates</a:t>
            </a:r>
          </a:p>
        </p:txBody>
      </p:sp>
      <p:sp>
        <p:nvSpPr>
          <p:cNvPr id="32798" name="TextBox 33"/>
          <p:cNvSpPr txBox="1">
            <a:spLocks noChangeArrowheads="1"/>
          </p:cNvSpPr>
          <p:nvPr/>
        </p:nvSpPr>
        <p:spPr bwMode="auto">
          <a:xfrm>
            <a:off x="2965450" y="3729038"/>
            <a:ext cx="1584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Queries</a:t>
            </a:r>
          </a:p>
        </p:txBody>
      </p:sp>
      <p:sp>
        <p:nvSpPr>
          <p:cNvPr id="32799" name="TextBox 34"/>
          <p:cNvSpPr txBox="1">
            <a:spLocks noChangeArrowheads="1"/>
          </p:cNvSpPr>
          <p:nvPr/>
        </p:nvSpPr>
        <p:spPr bwMode="auto">
          <a:xfrm>
            <a:off x="774700" y="4414838"/>
            <a:ext cx="2190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dirty="0">
                <a:latin typeface="Calibri" pitchFamily="34" charset="0"/>
              </a:rPr>
              <a:t>Package Descriptions</a:t>
            </a:r>
          </a:p>
          <a:p>
            <a:pPr algn="ctr"/>
            <a:r>
              <a:rPr lang="en-GB" sz="1600" dirty="0" smtClean="0">
                <a:latin typeface="Calibri" pitchFamily="34" charset="0"/>
              </a:rPr>
              <a:t>Query responses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32800" name="TextBox 35"/>
          <p:cNvSpPr txBox="1">
            <a:spLocks noChangeArrowheads="1"/>
          </p:cNvSpPr>
          <p:nvPr/>
        </p:nvSpPr>
        <p:spPr bwMode="auto">
          <a:xfrm>
            <a:off x="6908800" y="4414838"/>
            <a:ext cx="896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AIP</a:t>
            </a:r>
          </a:p>
        </p:txBody>
      </p:sp>
      <p:sp>
        <p:nvSpPr>
          <p:cNvPr id="32801" name="TextBox 36"/>
          <p:cNvSpPr txBox="1">
            <a:spLocks noChangeArrowheads="1"/>
          </p:cNvSpPr>
          <p:nvPr/>
        </p:nvSpPr>
        <p:spPr bwMode="auto">
          <a:xfrm>
            <a:off x="2043113" y="5411788"/>
            <a:ext cx="2136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>
                <a:latin typeface="Calibri" pitchFamily="34" charset="0"/>
              </a:rPr>
              <a:t>Queries</a:t>
            </a:r>
          </a:p>
          <a:p>
            <a:pPr algn="ctr"/>
            <a:r>
              <a:rPr lang="en-GB" sz="1600">
                <a:latin typeface="Calibri" pitchFamily="34" charset="0"/>
              </a:rPr>
              <a:t>Order Requests</a:t>
            </a:r>
          </a:p>
        </p:txBody>
      </p:sp>
      <p:sp>
        <p:nvSpPr>
          <p:cNvPr id="32802" name="TextBox 37"/>
          <p:cNvSpPr txBox="1">
            <a:spLocks noChangeArrowheads="1"/>
          </p:cNvSpPr>
          <p:nvPr/>
        </p:nvSpPr>
        <p:spPr bwMode="auto">
          <a:xfrm>
            <a:off x="5372100" y="5411788"/>
            <a:ext cx="3768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>
                <a:latin typeface="Calibri" pitchFamily="34" charset="0"/>
              </a:rPr>
              <a:t>Query responses</a:t>
            </a:r>
            <a:endParaRPr lang="en-GB" sz="1600" dirty="0">
              <a:latin typeface="Calibri" pitchFamily="34" charset="0"/>
            </a:endParaRPr>
          </a:p>
          <a:p>
            <a:r>
              <a:rPr lang="en-GB" sz="1600" dirty="0">
                <a:latin typeface="Calibri" pitchFamily="34" charset="0"/>
              </a:rPr>
              <a:t>Dissemination Information Packages (DIP)</a:t>
            </a:r>
          </a:p>
        </p:txBody>
      </p:sp>
      <p:sp>
        <p:nvSpPr>
          <p:cNvPr id="32803" name="TextBox 40"/>
          <p:cNvSpPr txBox="1">
            <a:spLocks noChangeArrowheads="1"/>
          </p:cNvSpPr>
          <p:nvPr/>
        </p:nvSpPr>
        <p:spPr bwMode="auto">
          <a:xfrm>
            <a:off x="6276975" y="2176463"/>
            <a:ext cx="8985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alibri" pitchFamily="34" charset="0"/>
              </a:rPr>
              <a:t>AIPs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2027657" y="335211"/>
            <a:ext cx="5148572" cy="519351"/>
          </a:xfrm>
          <a:prstGeom prst="ellipse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GB" dirty="0"/>
              <a:t>Content </a:t>
            </a:r>
            <a:r>
              <a:rPr lang="en-GB" dirty="0" smtClean="0"/>
              <a:t>Information Identifier</a:t>
            </a:r>
            <a:endParaRPr lang="en-GB" dirty="0"/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2992438" y="2625001"/>
            <a:ext cx="3213100" cy="519351"/>
          </a:xfrm>
          <a:prstGeom prst="ellipse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GB"/>
              <a:t>AIP Identifier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85750" y="4706938"/>
            <a:ext cx="8653463" cy="1971675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0"/>
          </a:gradFill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2851" tIns="11425" rIns="22851" bIns="1142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2400" b="1">
              <a:solidFill>
                <a:schemeClr val="dk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43163" y="1453833"/>
            <a:ext cx="4308475" cy="408623"/>
          </a:xfrm>
          <a:prstGeom prst="round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n-GB" dirty="0"/>
              <a:t>Descriptive Information Mapping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454275" y="3736658"/>
            <a:ext cx="4308475" cy="408623"/>
          </a:xfrm>
          <a:prstGeom prst="roundRect">
            <a:avLst/>
          </a:prstGeom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n-GB" dirty="0"/>
              <a:t>Archival Storage Mapping</a:t>
            </a:r>
          </a:p>
        </p:txBody>
      </p:sp>
      <p:cxnSp>
        <p:nvCxnSpPr>
          <p:cNvPr id="13" name="Straight Arrow Connector 12"/>
          <p:cNvCxnSpPr>
            <a:stCxn id="33794" idx="4"/>
            <a:endCxn id="9" idx="0"/>
          </p:cNvCxnSpPr>
          <p:nvPr/>
        </p:nvCxnSpPr>
        <p:spPr>
          <a:xfrm flipH="1">
            <a:off x="4597401" y="854562"/>
            <a:ext cx="4542" cy="599271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33795" idx="0"/>
          </p:cNvCxnSpPr>
          <p:nvPr/>
        </p:nvCxnSpPr>
        <p:spPr>
          <a:xfrm>
            <a:off x="4597401" y="1862456"/>
            <a:ext cx="1587" cy="76254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3795" idx="4"/>
            <a:endCxn id="10" idx="0"/>
          </p:cNvCxnSpPr>
          <p:nvPr/>
        </p:nvCxnSpPr>
        <p:spPr>
          <a:xfrm>
            <a:off x="4598988" y="3144352"/>
            <a:ext cx="9525" cy="592306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2"/>
            <a:endCxn id="11" idx="0"/>
          </p:cNvCxnSpPr>
          <p:nvPr/>
        </p:nvCxnSpPr>
        <p:spPr>
          <a:xfrm>
            <a:off x="4608513" y="4145281"/>
            <a:ext cx="3969" cy="56165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205538" y="2884677"/>
            <a:ext cx="2449512" cy="0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46088" y="2909446"/>
            <a:ext cx="2546350" cy="0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5" name="TextBox 26"/>
          <p:cNvSpPr txBox="1">
            <a:spLocks noChangeArrowheads="1"/>
          </p:cNvSpPr>
          <p:nvPr/>
        </p:nvSpPr>
        <p:spPr bwMode="auto">
          <a:xfrm>
            <a:off x="285750" y="2982913"/>
            <a:ext cx="2460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Archival Storage View</a:t>
            </a:r>
          </a:p>
        </p:txBody>
      </p:sp>
      <p:sp>
        <p:nvSpPr>
          <p:cNvPr id="33806" name="TextBox 27"/>
          <p:cNvSpPr txBox="1">
            <a:spLocks noChangeArrowheads="1"/>
          </p:cNvSpPr>
          <p:nvPr/>
        </p:nvSpPr>
        <p:spPr bwMode="auto">
          <a:xfrm>
            <a:off x="285750" y="2235200"/>
            <a:ext cx="2460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Data Management and Access View</a:t>
            </a:r>
          </a:p>
        </p:txBody>
      </p:sp>
      <p:sp>
        <p:nvSpPr>
          <p:cNvPr id="25" name="TextBox 18"/>
          <p:cNvSpPr txBox="1">
            <a:spLocks noChangeArrowheads="1"/>
          </p:cNvSpPr>
          <p:nvPr/>
        </p:nvSpPr>
        <p:spPr bwMode="auto">
          <a:xfrm>
            <a:off x="3713162" y="4851101"/>
            <a:ext cx="1800225" cy="822305"/>
          </a:xfrm>
          <a:prstGeom prst="ellipse">
            <a:avLst/>
          </a:prstGeom>
          <a:gradFill>
            <a:gsLst>
              <a:gs pos="0">
                <a:srgbClr val="996633">
                  <a:lumMod val="56000"/>
                  <a:lumOff val="44000"/>
                </a:srgbClr>
              </a:gs>
              <a:gs pos="70000">
                <a:srgbClr val="663300">
                  <a:lumMod val="72000"/>
                  <a:lumOff val="28000"/>
                </a:srgbClr>
              </a:gs>
              <a:gs pos="30000">
                <a:srgbClr val="996633">
                  <a:lumMod val="70000"/>
                  <a:lumOff val="30000"/>
                </a:srgbClr>
              </a:gs>
              <a:gs pos="100000">
                <a:srgbClr val="663300"/>
              </a:gs>
            </a:gsLst>
          </a:gradFill>
          <a:ln w="2540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600" b="1" dirty="0"/>
              <a:t>Packaging Information</a:t>
            </a:r>
          </a:p>
        </p:txBody>
      </p:sp>
      <p:sp>
        <p:nvSpPr>
          <p:cNvPr id="27" name="TextBox 2"/>
          <p:cNvSpPr txBox="1">
            <a:spLocks noChangeArrowheads="1"/>
          </p:cNvSpPr>
          <p:nvPr/>
        </p:nvSpPr>
        <p:spPr bwMode="auto">
          <a:xfrm>
            <a:off x="6189579" y="5252702"/>
            <a:ext cx="2449512" cy="1168539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2400">
                <a:solidFill>
                  <a:prstClr val="black"/>
                </a:solidFill>
              </a:defRPr>
            </a:lvl1pPr>
          </a:lstStyle>
          <a:p>
            <a:r>
              <a:rPr lang="en-GB" sz="1600" dirty="0"/>
              <a:t>Preservation Description</a:t>
            </a:r>
          </a:p>
          <a:p>
            <a:r>
              <a:rPr lang="en-GB" sz="1600" dirty="0"/>
              <a:t>Information</a:t>
            </a:r>
          </a:p>
        </p:txBody>
      </p:sp>
      <p:sp>
        <p:nvSpPr>
          <p:cNvPr id="28" name="TextBox 3"/>
          <p:cNvSpPr txBox="1">
            <a:spLocks noChangeArrowheads="1"/>
          </p:cNvSpPr>
          <p:nvPr/>
        </p:nvSpPr>
        <p:spPr bwMode="auto">
          <a:xfrm>
            <a:off x="1259632" y="5434833"/>
            <a:ext cx="1804814" cy="822305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2400">
                <a:solidFill>
                  <a:prstClr val="black"/>
                </a:solidFill>
              </a:defRPr>
            </a:lvl1pPr>
          </a:lstStyle>
          <a:p>
            <a:r>
              <a:rPr lang="en-GB" sz="1600" dirty="0"/>
              <a:t>Content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10"/>
          <p:cNvGrpSpPr>
            <a:grpSpLocks/>
          </p:cNvGrpSpPr>
          <p:nvPr/>
        </p:nvGrpSpPr>
        <p:grpSpPr bwMode="auto">
          <a:xfrm>
            <a:off x="2089150" y="2022475"/>
            <a:ext cx="1643063" cy="1130303"/>
            <a:chOff x="993726" y="2005593"/>
            <a:chExt cx="1643085" cy="1131305"/>
          </a:xfrm>
          <a:blipFill>
            <a:blip r:embed="rId3"/>
            <a:tile tx="0" ty="0" sx="100000" sy="100000" flip="none" algn="tl"/>
          </a:blipFill>
        </p:grpSpPr>
        <p:sp>
          <p:nvSpPr>
            <p:cNvPr id="4" name="Rectangle 3"/>
            <p:cNvSpPr/>
            <p:nvPr/>
          </p:nvSpPr>
          <p:spPr>
            <a:xfrm>
              <a:off x="993726" y="2005593"/>
              <a:ext cx="1643085" cy="11313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830" name="TextBox 4"/>
            <p:cNvSpPr txBox="1">
              <a:spLocks noChangeArrowheads="1"/>
            </p:cNvSpPr>
            <p:nvPr/>
          </p:nvSpPr>
          <p:spPr bwMode="auto">
            <a:xfrm>
              <a:off x="1298532" y="2376474"/>
              <a:ext cx="985851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/>
                <a:t>OAIS</a:t>
              </a:r>
            </a:p>
          </p:txBody>
        </p:sp>
        <p:sp>
          <p:nvSpPr>
            <p:cNvPr id="34831" name="TextBox 5"/>
            <p:cNvSpPr txBox="1">
              <a:spLocks noChangeArrowheads="1"/>
            </p:cNvSpPr>
            <p:nvPr/>
          </p:nvSpPr>
          <p:spPr bwMode="auto">
            <a:xfrm>
              <a:off x="2069865" y="2038458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 dirty="0"/>
                <a:t>Acc</a:t>
              </a:r>
            </a:p>
          </p:txBody>
        </p:sp>
        <p:sp>
          <p:nvSpPr>
            <p:cNvPr id="34832" name="TextBox 6"/>
            <p:cNvSpPr txBox="1">
              <a:spLocks noChangeArrowheads="1"/>
            </p:cNvSpPr>
            <p:nvPr/>
          </p:nvSpPr>
          <p:spPr bwMode="auto">
            <a:xfrm>
              <a:off x="1032227" y="2036284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 dirty="0" err="1"/>
                <a:t>Ing</a:t>
              </a:r>
              <a:endParaRPr lang="en-GB" sz="1600" dirty="0"/>
            </a:p>
          </p:txBody>
        </p:sp>
        <p:sp>
          <p:nvSpPr>
            <p:cNvPr id="34833" name="TextBox 7"/>
            <p:cNvSpPr txBox="1">
              <a:spLocks noChangeArrowheads="1"/>
            </p:cNvSpPr>
            <p:nvPr/>
          </p:nvSpPr>
          <p:spPr bwMode="auto">
            <a:xfrm>
              <a:off x="993726" y="2788670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  <p:sp>
          <p:nvSpPr>
            <p:cNvPr id="34834" name="TextBox 8"/>
            <p:cNvSpPr txBox="1">
              <a:spLocks noChangeArrowheads="1"/>
            </p:cNvSpPr>
            <p:nvPr/>
          </p:nvSpPr>
          <p:spPr bwMode="auto">
            <a:xfrm>
              <a:off x="1584285" y="2786081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  <p:sp>
          <p:nvSpPr>
            <p:cNvPr id="34835" name="TextBox 9"/>
            <p:cNvSpPr txBox="1">
              <a:spLocks noChangeArrowheads="1"/>
            </p:cNvSpPr>
            <p:nvPr/>
          </p:nvSpPr>
          <p:spPr bwMode="auto">
            <a:xfrm>
              <a:off x="2089116" y="2798344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</p:grpSp>
      <p:grpSp>
        <p:nvGrpSpPr>
          <p:cNvPr id="34819" name="Group 11"/>
          <p:cNvGrpSpPr>
            <a:grpSpLocks/>
          </p:cNvGrpSpPr>
          <p:nvPr/>
        </p:nvGrpSpPr>
        <p:grpSpPr bwMode="auto">
          <a:xfrm>
            <a:off x="5813425" y="2022474"/>
            <a:ext cx="1643063" cy="1131888"/>
            <a:chOff x="993726" y="2005569"/>
            <a:chExt cx="1643085" cy="1131327"/>
          </a:xfrm>
          <a:blipFill>
            <a:blip r:embed="rId3"/>
            <a:tile tx="0" ty="0" sx="100000" sy="100000" flip="none" algn="tl"/>
          </a:blipFill>
        </p:grpSpPr>
        <p:sp>
          <p:nvSpPr>
            <p:cNvPr id="13" name="Rectangle 12"/>
            <p:cNvSpPr/>
            <p:nvPr/>
          </p:nvSpPr>
          <p:spPr>
            <a:xfrm>
              <a:off x="993726" y="2005569"/>
              <a:ext cx="1643085" cy="113132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823" name="TextBox 13"/>
            <p:cNvSpPr txBox="1">
              <a:spLocks noChangeArrowheads="1"/>
            </p:cNvSpPr>
            <p:nvPr/>
          </p:nvSpPr>
          <p:spPr bwMode="auto">
            <a:xfrm>
              <a:off x="1298532" y="2376474"/>
              <a:ext cx="985851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/>
                <a:t>OAIS</a:t>
              </a:r>
            </a:p>
          </p:txBody>
        </p:sp>
        <p:sp>
          <p:nvSpPr>
            <p:cNvPr id="34824" name="TextBox 14"/>
            <p:cNvSpPr txBox="1">
              <a:spLocks noChangeArrowheads="1"/>
            </p:cNvSpPr>
            <p:nvPr/>
          </p:nvSpPr>
          <p:spPr bwMode="auto">
            <a:xfrm>
              <a:off x="2060240" y="2024233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 dirty="0" err="1"/>
                <a:t>Acc</a:t>
              </a:r>
              <a:endParaRPr lang="en-GB" sz="1600" dirty="0"/>
            </a:p>
          </p:txBody>
        </p:sp>
        <p:sp>
          <p:nvSpPr>
            <p:cNvPr id="34825" name="TextBox 15"/>
            <p:cNvSpPr txBox="1">
              <a:spLocks noChangeArrowheads="1"/>
            </p:cNvSpPr>
            <p:nvPr/>
          </p:nvSpPr>
          <p:spPr bwMode="auto">
            <a:xfrm>
              <a:off x="1022601" y="2026596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 dirty="0" err="1"/>
                <a:t>Ing</a:t>
              </a:r>
              <a:endParaRPr lang="en-GB" sz="1600" dirty="0"/>
            </a:p>
          </p:txBody>
        </p:sp>
        <p:sp>
          <p:nvSpPr>
            <p:cNvPr id="34826" name="TextBox 16"/>
            <p:cNvSpPr txBox="1">
              <a:spLocks noChangeArrowheads="1"/>
            </p:cNvSpPr>
            <p:nvPr/>
          </p:nvSpPr>
          <p:spPr bwMode="auto">
            <a:xfrm>
              <a:off x="993726" y="2788671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  <p:sp>
          <p:nvSpPr>
            <p:cNvPr id="34827" name="TextBox 17"/>
            <p:cNvSpPr txBox="1">
              <a:spLocks noChangeArrowheads="1"/>
            </p:cNvSpPr>
            <p:nvPr/>
          </p:nvSpPr>
          <p:spPr bwMode="auto">
            <a:xfrm>
              <a:off x="1584285" y="2786081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  <p:sp>
          <p:nvSpPr>
            <p:cNvPr id="34828" name="TextBox 18"/>
            <p:cNvSpPr txBox="1">
              <a:spLocks noChangeArrowheads="1"/>
            </p:cNvSpPr>
            <p:nvPr/>
          </p:nvSpPr>
          <p:spPr bwMode="auto">
            <a:xfrm>
              <a:off x="2089116" y="2798342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3732213" y="2190751"/>
            <a:ext cx="2081212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34832" idx="1"/>
            <a:endCxn id="34824" idx="3"/>
          </p:cNvCxnSpPr>
          <p:nvPr/>
        </p:nvCxnSpPr>
        <p:spPr>
          <a:xfrm rot="10800000" flipH="1">
            <a:off x="2127649" y="2210508"/>
            <a:ext cx="5299963" cy="11758"/>
          </a:xfrm>
          <a:prstGeom prst="bentConnector5">
            <a:avLst>
              <a:gd name="adj1" fmla="val -4313"/>
              <a:gd name="adj2" fmla="val 7413948"/>
              <a:gd name="adj3" fmla="val 104313"/>
            </a:avLst>
          </a:prstGeom>
          <a:ln w="3175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6"/>
          <p:cNvSpPr txBox="1">
            <a:spLocks noChangeArrowheads="1"/>
          </p:cNvSpPr>
          <p:nvPr/>
        </p:nvSpPr>
        <p:spPr bwMode="auto">
          <a:xfrm>
            <a:off x="2231739" y="2785055"/>
            <a:ext cx="140415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Admin</a:t>
            </a:r>
            <a:endParaRPr lang="en-GB" sz="1600" dirty="0"/>
          </a:p>
        </p:txBody>
      </p:sp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5813425" y="2794680"/>
            <a:ext cx="16430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Admin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1"/>
          <p:cNvGrpSpPr>
            <a:grpSpLocks/>
          </p:cNvGrpSpPr>
          <p:nvPr/>
        </p:nvGrpSpPr>
        <p:grpSpPr bwMode="auto">
          <a:xfrm>
            <a:off x="3732213" y="1244600"/>
            <a:ext cx="1643062" cy="1149350"/>
            <a:chOff x="993726" y="1988116"/>
            <a:chExt cx="1643085" cy="1148780"/>
          </a:xfrm>
          <a:blipFill>
            <a:blip r:embed="rId3"/>
            <a:tile tx="0" ty="0" sx="100000" sy="100000" flip="none" algn="tl"/>
          </a:blipFill>
        </p:grpSpPr>
        <p:sp>
          <p:nvSpPr>
            <p:cNvPr id="3" name="Rectangle 2"/>
            <p:cNvSpPr/>
            <p:nvPr/>
          </p:nvSpPr>
          <p:spPr>
            <a:xfrm>
              <a:off x="993726" y="2005570"/>
              <a:ext cx="1643085" cy="1131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862" name="TextBox 3"/>
            <p:cNvSpPr txBox="1">
              <a:spLocks noChangeArrowheads="1"/>
            </p:cNvSpPr>
            <p:nvPr/>
          </p:nvSpPr>
          <p:spPr bwMode="auto">
            <a:xfrm>
              <a:off x="1298532" y="2376474"/>
              <a:ext cx="985851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dirty="0"/>
                <a:t>OAIS</a:t>
              </a:r>
            </a:p>
          </p:txBody>
        </p:sp>
        <p:sp>
          <p:nvSpPr>
            <p:cNvPr id="35863" name="TextBox 4"/>
            <p:cNvSpPr txBox="1">
              <a:spLocks noChangeArrowheads="1"/>
            </p:cNvSpPr>
            <p:nvPr/>
          </p:nvSpPr>
          <p:spPr bwMode="auto">
            <a:xfrm>
              <a:off x="2089116" y="2004993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Acc</a:t>
              </a:r>
            </a:p>
          </p:txBody>
        </p:sp>
        <p:sp>
          <p:nvSpPr>
            <p:cNvPr id="35864" name="TextBox 5"/>
            <p:cNvSpPr txBox="1">
              <a:spLocks noChangeArrowheads="1"/>
            </p:cNvSpPr>
            <p:nvPr/>
          </p:nvSpPr>
          <p:spPr bwMode="auto">
            <a:xfrm>
              <a:off x="993726" y="1988116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 dirty="0" err="1"/>
                <a:t>Ing</a:t>
              </a:r>
              <a:endParaRPr lang="en-GB" sz="1600" dirty="0"/>
            </a:p>
          </p:txBody>
        </p:sp>
        <p:sp>
          <p:nvSpPr>
            <p:cNvPr id="35865" name="TextBox 6"/>
            <p:cNvSpPr txBox="1">
              <a:spLocks noChangeArrowheads="1"/>
            </p:cNvSpPr>
            <p:nvPr/>
          </p:nvSpPr>
          <p:spPr bwMode="auto">
            <a:xfrm>
              <a:off x="993726" y="2788670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  <p:sp>
          <p:nvSpPr>
            <p:cNvPr id="35866" name="TextBox 7"/>
            <p:cNvSpPr txBox="1">
              <a:spLocks noChangeArrowheads="1"/>
            </p:cNvSpPr>
            <p:nvPr/>
          </p:nvSpPr>
          <p:spPr bwMode="auto">
            <a:xfrm>
              <a:off x="1584285" y="2786081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  <p:sp>
          <p:nvSpPr>
            <p:cNvPr id="35867" name="TextBox 8"/>
            <p:cNvSpPr txBox="1">
              <a:spLocks noChangeArrowheads="1"/>
            </p:cNvSpPr>
            <p:nvPr/>
          </p:nvSpPr>
          <p:spPr bwMode="auto">
            <a:xfrm>
              <a:off x="2089116" y="2798342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</p:grpSp>
      <p:grpSp>
        <p:nvGrpSpPr>
          <p:cNvPr id="35843" name="Group 9"/>
          <p:cNvGrpSpPr>
            <a:grpSpLocks/>
          </p:cNvGrpSpPr>
          <p:nvPr/>
        </p:nvGrpSpPr>
        <p:grpSpPr bwMode="auto">
          <a:xfrm>
            <a:off x="3786188" y="4195763"/>
            <a:ext cx="1644650" cy="1149350"/>
            <a:chOff x="993726" y="1988116"/>
            <a:chExt cx="1643085" cy="1148780"/>
          </a:xfrm>
          <a:blipFill>
            <a:blip r:embed="rId3"/>
            <a:tile tx="0" ty="0" sx="100000" sy="100000" flip="none" algn="tl"/>
          </a:blipFill>
        </p:grpSpPr>
        <p:sp>
          <p:nvSpPr>
            <p:cNvPr id="11" name="Rectangle 10"/>
            <p:cNvSpPr/>
            <p:nvPr/>
          </p:nvSpPr>
          <p:spPr>
            <a:xfrm>
              <a:off x="993726" y="2005569"/>
              <a:ext cx="1643085" cy="113132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855" name="TextBox 11"/>
            <p:cNvSpPr txBox="1">
              <a:spLocks noChangeArrowheads="1"/>
            </p:cNvSpPr>
            <p:nvPr/>
          </p:nvSpPr>
          <p:spPr bwMode="auto">
            <a:xfrm>
              <a:off x="1298532" y="2376474"/>
              <a:ext cx="985851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/>
                <a:t>OAIS</a:t>
              </a:r>
            </a:p>
          </p:txBody>
        </p:sp>
        <p:sp>
          <p:nvSpPr>
            <p:cNvPr id="35856" name="TextBox 12"/>
            <p:cNvSpPr txBox="1">
              <a:spLocks noChangeArrowheads="1"/>
            </p:cNvSpPr>
            <p:nvPr/>
          </p:nvSpPr>
          <p:spPr bwMode="auto">
            <a:xfrm>
              <a:off x="2089116" y="2004993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Acc</a:t>
              </a:r>
            </a:p>
          </p:txBody>
        </p:sp>
        <p:sp>
          <p:nvSpPr>
            <p:cNvPr id="35857" name="TextBox 13"/>
            <p:cNvSpPr txBox="1">
              <a:spLocks noChangeArrowheads="1"/>
            </p:cNvSpPr>
            <p:nvPr/>
          </p:nvSpPr>
          <p:spPr bwMode="auto">
            <a:xfrm>
              <a:off x="993726" y="1988116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Ing</a:t>
              </a:r>
            </a:p>
          </p:txBody>
        </p:sp>
        <p:sp>
          <p:nvSpPr>
            <p:cNvPr id="35858" name="TextBox 14"/>
            <p:cNvSpPr txBox="1">
              <a:spLocks noChangeArrowheads="1"/>
            </p:cNvSpPr>
            <p:nvPr/>
          </p:nvSpPr>
          <p:spPr bwMode="auto">
            <a:xfrm>
              <a:off x="993726" y="2788670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  <p:sp>
          <p:nvSpPr>
            <p:cNvPr id="35859" name="TextBox 15"/>
            <p:cNvSpPr txBox="1">
              <a:spLocks noChangeArrowheads="1"/>
            </p:cNvSpPr>
            <p:nvPr/>
          </p:nvSpPr>
          <p:spPr bwMode="auto">
            <a:xfrm>
              <a:off x="1584285" y="2786081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  <p:sp>
          <p:nvSpPr>
            <p:cNvPr id="35860" name="TextBox 16"/>
            <p:cNvSpPr txBox="1">
              <a:spLocks noChangeArrowheads="1"/>
            </p:cNvSpPr>
            <p:nvPr/>
          </p:nvSpPr>
          <p:spPr bwMode="auto">
            <a:xfrm>
              <a:off x="2089116" y="2798342"/>
              <a:ext cx="547695" cy="3385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endParaRPr lang="en-GB" sz="1600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30288" y="3190875"/>
            <a:ext cx="1314450" cy="5492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Producer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19975" y="3190875"/>
            <a:ext cx="1314450" cy="5492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Consumer</a:t>
            </a:r>
          </a:p>
        </p:txBody>
      </p:sp>
      <p:cxnSp>
        <p:nvCxnSpPr>
          <p:cNvPr id="23" name="Shape 22"/>
          <p:cNvCxnSpPr>
            <a:stCxn id="0" idx="0"/>
            <a:endCxn id="35864" idx="1"/>
          </p:cNvCxnSpPr>
          <p:nvPr/>
        </p:nvCxnSpPr>
        <p:spPr>
          <a:xfrm rot="5400000" flipH="1" flipV="1">
            <a:off x="1821657" y="1280319"/>
            <a:ext cx="1776412" cy="2044700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35863" idx="3"/>
            <a:endCxn id="0" idx="0"/>
          </p:cNvCxnSpPr>
          <p:nvPr/>
        </p:nvCxnSpPr>
        <p:spPr>
          <a:xfrm>
            <a:off x="5375275" y="1430338"/>
            <a:ext cx="2701925" cy="1760537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0" idx="2"/>
            <a:endCxn id="35857" idx="1"/>
          </p:cNvCxnSpPr>
          <p:nvPr/>
        </p:nvCxnSpPr>
        <p:spPr>
          <a:xfrm rot="16200000" flipH="1">
            <a:off x="2424113" y="3003550"/>
            <a:ext cx="625475" cy="2098675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35856" idx="3"/>
            <a:endCxn id="0" idx="2"/>
          </p:cNvCxnSpPr>
          <p:nvPr/>
        </p:nvCxnSpPr>
        <p:spPr>
          <a:xfrm flipV="1">
            <a:off x="5430838" y="3740150"/>
            <a:ext cx="2646362" cy="641350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16090" y="1019142"/>
            <a:ext cx="13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Method B</a:t>
            </a:r>
            <a:endParaRPr lang="en-GB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168490" y="3996293"/>
            <a:ext cx="13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Method B</a:t>
            </a:r>
            <a:endParaRPr lang="en-GB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6032481" y="1033370"/>
            <a:ext cx="13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Method A</a:t>
            </a:r>
            <a:endParaRPr lang="en-GB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6032481" y="3996293"/>
            <a:ext cx="13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Method A</a:t>
            </a:r>
            <a:endParaRPr lang="en-GB" i="1" dirty="0"/>
          </a:p>
        </p:txBody>
      </p:sp>
      <p:sp>
        <p:nvSpPr>
          <p:cNvPr id="30" name="TextBox 6"/>
          <p:cNvSpPr txBox="1">
            <a:spLocks noChangeArrowheads="1"/>
          </p:cNvSpPr>
          <p:nvPr/>
        </p:nvSpPr>
        <p:spPr bwMode="auto">
          <a:xfrm>
            <a:off x="3732212" y="2127588"/>
            <a:ext cx="16430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Admin</a:t>
            </a:r>
            <a:endParaRPr lang="en-GB" sz="1600" dirty="0"/>
          </a:p>
        </p:txBody>
      </p:sp>
      <p:sp>
        <p:nvSpPr>
          <p:cNvPr id="32" name="TextBox 6"/>
          <p:cNvSpPr txBox="1">
            <a:spLocks noChangeArrowheads="1"/>
          </p:cNvSpPr>
          <p:nvPr/>
        </p:nvSpPr>
        <p:spPr bwMode="auto">
          <a:xfrm>
            <a:off x="3787775" y="5072085"/>
            <a:ext cx="16430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Admin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66825" y="3957638"/>
            <a:ext cx="1643063" cy="113188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904" name="TextBox 3"/>
          <p:cNvSpPr txBox="1">
            <a:spLocks noChangeArrowheads="1"/>
          </p:cNvSpPr>
          <p:nvPr/>
        </p:nvSpPr>
        <p:spPr bwMode="auto">
          <a:xfrm>
            <a:off x="1571627" y="4328726"/>
            <a:ext cx="985838" cy="36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 smtClean="0"/>
              <a:t>OAIS 2</a:t>
            </a:r>
            <a:endParaRPr lang="en-GB" dirty="0"/>
          </a:p>
        </p:txBody>
      </p:sp>
      <p:sp>
        <p:nvSpPr>
          <p:cNvPr id="36909" name="TextBox 8"/>
          <p:cNvSpPr txBox="1">
            <a:spLocks noChangeArrowheads="1"/>
          </p:cNvSpPr>
          <p:nvPr/>
        </p:nvSpPr>
        <p:spPr bwMode="auto">
          <a:xfrm>
            <a:off x="2362200" y="4750803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r>
              <a:rPr lang="en-GB" sz="1600" dirty="0" smtClean="0"/>
              <a:t>Acc</a:t>
            </a:r>
            <a:endParaRPr lang="en-GB" sz="16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266825" y="1835150"/>
            <a:ext cx="1643063" cy="1131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897" name="TextBox 11"/>
          <p:cNvSpPr txBox="1">
            <a:spLocks noChangeArrowheads="1"/>
          </p:cNvSpPr>
          <p:nvPr/>
        </p:nvSpPr>
        <p:spPr bwMode="auto">
          <a:xfrm>
            <a:off x="1571627" y="2206239"/>
            <a:ext cx="985838" cy="36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 smtClean="0"/>
              <a:t>OAIS 1</a:t>
            </a:r>
            <a:endParaRPr lang="en-GB" dirty="0"/>
          </a:p>
        </p:txBody>
      </p:sp>
      <p:sp>
        <p:nvSpPr>
          <p:cNvPr id="36898" name="TextBox 12"/>
          <p:cNvSpPr txBox="1">
            <a:spLocks noChangeArrowheads="1"/>
          </p:cNvSpPr>
          <p:nvPr/>
        </p:nvSpPr>
        <p:spPr bwMode="auto">
          <a:xfrm>
            <a:off x="2362200" y="1834573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err="1"/>
              <a:t>Acc</a:t>
            </a:r>
            <a:endParaRPr lang="en-GB" sz="1600" dirty="0"/>
          </a:p>
        </p:txBody>
      </p:sp>
      <p:sp>
        <p:nvSpPr>
          <p:cNvPr id="36902" name="TextBox 16"/>
          <p:cNvSpPr txBox="1">
            <a:spLocks noChangeArrowheads="1"/>
          </p:cNvSpPr>
          <p:nvPr/>
        </p:nvSpPr>
        <p:spPr bwMode="auto">
          <a:xfrm>
            <a:off x="1297783" y="2642604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r>
              <a:rPr lang="en-GB" sz="1600" dirty="0" err="1" smtClean="0"/>
              <a:t>Adm</a:t>
            </a:r>
            <a:endParaRPr lang="en-GB" sz="16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1266825" y="114300"/>
            <a:ext cx="1643063" cy="66240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893" name="TextBox 24"/>
          <p:cNvSpPr txBox="1">
            <a:spLocks noChangeArrowheads="1"/>
          </p:cNvSpPr>
          <p:nvPr/>
        </p:nvSpPr>
        <p:spPr bwMode="auto">
          <a:xfrm>
            <a:off x="1266825" y="114302"/>
            <a:ext cx="1643063" cy="646331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/>
              <a:t>Local</a:t>
            </a:r>
          </a:p>
          <a:p>
            <a:pPr algn="ctr"/>
            <a:r>
              <a:rPr lang="en-GB" dirty="0"/>
              <a:t>Consumer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273925" y="1835150"/>
            <a:ext cx="1643063" cy="111442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891" name="TextBox 27"/>
          <p:cNvSpPr txBox="1">
            <a:spLocks noChangeArrowheads="1"/>
          </p:cNvSpPr>
          <p:nvPr/>
        </p:nvSpPr>
        <p:spPr bwMode="auto">
          <a:xfrm>
            <a:off x="7273925" y="2064203"/>
            <a:ext cx="1643063" cy="645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/>
              <a:t>Global</a:t>
            </a:r>
          </a:p>
          <a:p>
            <a:pPr algn="ctr"/>
            <a:r>
              <a:rPr lang="en-GB" dirty="0"/>
              <a:t>Consumer</a:t>
            </a:r>
          </a:p>
        </p:txBody>
      </p:sp>
      <p:sp>
        <p:nvSpPr>
          <p:cNvPr id="30" name="Rectangle 29"/>
          <p:cNvSpPr/>
          <p:nvPr/>
        </p:nvSpPr>
        <p:spPr>
          <a:xfrm rot="5400000">
            <a:off x="3383757" y="2923381"/>
            <a:ext cx="3200400" cy="1131887"/>
          </a:xfrm>
          <a:prstGeom prst="rect">
            <a:avLst/>
          </a:prstGeom>
          <a:gradFill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872" name="TextBox 30"/>
          <p:cNvSpPr txBox="1">
            <a:spLocks noChangeArrowheads="1"/>
          </p:cNvSpPr>
          <p:nvPr/>
        </p:nvSpPr>
        <p:spPr bwMode="auto">
          <a:xfrm rot="5400000">
            <a:off x="3485357" y="3386931"/>
            <a:ext cx="3016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/>
              <a:t>Common Catalog</a:t>
            </a:r>
          </a:p>
        </p:txBody>
      </p:sp>
      <p:sp>
        <p:nvSpPr>
          <p:cNvPr id="36873" name="TextBox 31"/>
          <p:cNvSpPr txBox="1">
            <a:spLocks noChangeArrowheads="1"/>
          </p:cNvSpPr>
          <p:nvPr/>
        </p:nvSpPr>
        <p:spPr bwMode="auto">
          <a:xfrm rot="5400000">
            <a:off x="5037931" y="4594811"/>
            <a:ext cx="6508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600" dirty="0" err="1" smtClean="0"/>
              <a:t>Adm</a:t>
            </a:r>
            <a:endParaRPr lang="en-GB" sz="1600" dirty="0"/>
          </a:p>
        </p:txBody>
      </p:sp>
      <p:sp>
        <p:nvSpPr>
          <p:cNvPr id="36874" name="TextBox 32"/>
          <p:cNvSpPr txBox="1">
            <a:spLocks noChangeArrowheads="1"/>
          </p:cNvSpPr>
          <p:nvPr/>
        </p:nvSpPr>
        <p:spPr bwMode="auto">
          <a:xfrm rot="5400000">
            <a:off x="5010944" y="2089944"/>
            <a:ext cx="7397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Acc</a:t>
            </a:r>
          </a:p>
        </p:txBody>
      </p:sp>
      <p:sp>
        <p:nvSpPr>
          <p:cNvPr id="36875" name="TextBox 33"/>
          <p:cNvSpPr txBox="1">
            <a:spLocks noChangeArrowheads="1"/>
          </p:cNvSpPr>
          <p:nvPr/>
        </p:nvSpPr>
        <p:spPr bwMode="auto">
          <a:xfrm rot="5400000">
            <a:off x="4283869" y="2099469"/>
            <a:ext cx="615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r>
              <a:rPr lang="en-GB" sz="1600"/>
              <a:t>Acc</a:t>
            </a:r>
          </a:p>
        </p:txBody>
      </p:sp>
      <p:sp>
        <p:nvSpPr>
          <p:cNvPr id="36876" name="TextBox 34"/>
          <p:cNvSpPr txBox="1">
            <a:spLocks noChangeArrowheads="1"/>
          </p:cNvSpPr>
          <p:nvPr/>
        </p:nvSpPr>
        <p:spPr bwMode="auto">
          <a:xfrm rot="5400000">
            <a:off x="4066382" y="3353588"/>
            <a:ext cx="10652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/>
            <a:r>
              <a:rPr lang="en-GB" sz="1600" dirty="0" err="1"/>
              <a:t>Ing</a:t>
            </a:r>
            <a:endParaRPr lang="en-GB" sz="1600" dirty="0"/>
          </a:p>
        </p:txBody>
      </p:sp>
      <p:sp>
        <p:nvSpPr>
          <p:cNvPr id="36877" name="TextBox 35"/>
          <p:cNvSpPr txBox="1">
            <a:spLocks noChangeArrowheads="1"/>
          </p:cNvSpPr>
          <p:nvPr/>
        </p:nvSpPr>
        <p:spPr bwMode="auto">
          <a:xfrm rot="5400000">
            <a:off x="4310857" y="4545806"/>
            <a:ext cx="5651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r"/>
            <a:r>
              <a:rPr lang="en-GB" sz="1600" dirty="0" err="1" smtClean="0"/>
              <a:t>Acc</a:t>
            </a:r>
            <a:endParaRPr lang="en-GB" sz="1600" dirty="0"/>
          </a:p>
        </p:txBody>
      </p:sp>
      <p:cxnSp>
        <p:nvCxnSpPr>
          <p:cNvPr id="38" name="Elbow Connector 37"/>
          <p:cNvCxnSpPr>
            <a:endCxn id="36875" idx="2"/>
          </p:cNvCxnSpPr>
          <p:nvPr/>
        </p:nvCxnSpPr>
        <p:spPr>
          <a:xfrm>
            <a:off x="2909888" y="2173288"/>
            <a:ext cx="1512887" cy="952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>
            <a:off x="2921000" y="2820986"/>
            <a:ext cx="1508125" cy="66833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V="1">
            <a:off x="2909887" y="3648078"/>
            <a:ext cx="1508125" cy="478259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flipV="1">
            <a:off x="2909888" y="4524375"/>
            <a:ext cx="1508125" cy="22542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36909" idx="2"/>
            <a:endCxn id="58" idx="0"/>
          </p:cNvCxnSpPr>
          <p:nvPr/>
        </p:nvCxnSpPr>
        <p:spPr>
          <a:xfrm rot="5400000">
            <a:off x="1959111" y="5218770"/>
            <a:ext cx="806179" cy="54768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6898" idx="0"/>
            <a:endCxn id="24" idx="2"/>
          </p:cNvCxnSpPr>
          <p:nvPr/>
        </p:nvCxnSpPr>
        <p:spPr>
          <a:xfrm rot="16200000" flipV="1">
            <a:off x="1833267" y="1031795"/>
            <a:ext cx="1057868" cy="54768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endCxn id="27" idx="0"/>
          </p:cNvCxnSpPr>
          <p:nvPr/>
        </p:nvCxnSpPr>
        <p:spPr>
          <a:xfrm flipV="1">
            <a:off x="2909888" y="1835150"/>
            <a:ext cx="5186362" cy="53975"/>
          </a:xfrm>
          <a:prstGeom prst="bentConnector4">
            <a:avLst>
              <a:gd name="adj1" fmla="val 15623"/>
              <a:gd name="adj2" fmla="val 1873827"/>
            </a:avLst>
          </a:prstGeom>
          <a:ln w="31750">
            <a:solidFill>
              <a:schemeClr val="tx1"/>
            </a:solidFill>
            <a:prstDash val="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endCxn id="27" idx="2"/>
          </p:cNvCxnSpPr>
          <p:nvPr/>
        </p:nvCxnSpPr>
        <p:spPr>
          <a:xfrm flipV="1">
            <a:off x="3732213" y="2949575"/>
            <a:ext cx="4364037" cy="2697163"/>
          </a:xfrm>
          <a:prstGeom prst="bentConnector2">
            <a:avLst/>
          </a:prstGeom>
          <a:ln w="31750">
            <a:solidFill>
              <a:schemeClr val="tx1"/>
            </a:solidFill>
            <a:prstDash val="dash"/>
            <a:headEnd type="triangl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endCxn id="36909" idx="3"/>
          </p:cNvCxnSpPr>
          <p:nvPr/>
        </p:nvCxnSpPr>
        <p:spPr>
          <a:xfrm rot="10800000">
            <a:off x="2909888" y="4919663"/>
            <a:ext cx="822325" cy="72707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dash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87" name="TextBox 70"/>
          <p:cNvSpPr txBox="1">
            <a:spLocks noChangeArrowheads="1"/>
          </p:cNvSpPr>
          <p:nvPr/>
        </p:nvSpPr>
        <p:spPr bwMode="auto">
          <a:xfrm>
            <a:off x="3732213" y="498475"/>
            <a:ext cx="4364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Dissemination Information Package (Optional)</a:t>
            </a:r>
          </a:p>
        </p:txBody>
      </p:sp>
      <p:sp>
        <p:nvSpPr>
          <p:cNvPr id="36888" name="TextBox 71"/>
          <p:cNvSpPr txBox="1">
            <a:spLocks noChangeArrowheads="1"/>
          </p:cNvSpPr>
          <p:nvPr/>
        </p:nvSpPr>
        <p:spPr bwMode="auto">
          <a:xfrm>
            <a:off x="3549650" y="5307013"/>
            <a:ext cx="43640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Dissemination Information Package (Optional)</a:t>
            </a:r>
          </a:p>
        </p:txBody>
      </p:sp>
      <p:cxnSp>
        <p:nvCxnSpPr>
          <p:cNvPr id="74" name="Straight Connector 73"/>
          <p:cNvCxnSpPr>
            <a:stCxn id="36874" idx="0"/>
          </p:cNvCxnSpPr>
          <p:nvPr/>
        </p:nvCxnSpPr>
        <p:spPr>
          <a:xfrm>
            <a:off x="5549900" y="2259013"/>
            <a:ext cx="1724025" cy="9525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24"/>
          <p:cNvSpPr txBox="1">
            <a:spLocks noChangeArrowheads="1"/>
          </p:cNvSpPr>
          <p:nvPr/>
        </p:nvSpPr>
        <p:spPr bwMode="auto">
          <a:xfrm>
            <a:off x="1266824" y="5895704"/>
            <a:ext cx="1643063" cy="646331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/>
              <a:t>Local</a:t>
            </a:r>
          </a:p>
          <a:p>
            <a:pPr algn="ctr"/>
            <a:r>
              <a:rPr lang="en-GB" dirty="0"/>
              <a:t>Consumer</a:t>
            </a:r>
          </a:p>
        </p:txBody>
      </p: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2362200" y="2642604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err="1"/>
              <a:t>Acc</a:t>
            </a:r>
            <a:endParaRPr lang="en-GB" sz="1600" dirty="0"/>
          </a:p>
        </p:txBody>
      </p:sp>
      <p:sp>
        <p:nvSpPr>
          <p:cNvPr id="37" name="TextBox 12"/>
          <p:cNvSpPr txBox="1">
            <a:spLocks noChangeArrowheads="1"/>
          </p:cNvSpPr>
          <p:nvPr/>
        </p:nvSpPr>
        <p:spPr bwMode="auto">
          <a:xfrm>
            <a:off x="1266825" y="1836745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err="1" smtClean="0"/>
              <a:t>Ing</a:t>
            </a:r>
            <a:endParaRPr lang="en-GB" sz="1600" dirty="0"/>
          </a:p>
        </p:txBody>
      </p:sp>
      <p:sp>
        <p:nvSpPr>
          <p:cNvPr id="41" name="TextBox 8"/>
          <p:cNvSpPr txBox="1">
            <a:spLocks noChangeArrowheads="1"/>
          </p:cNvSpPr>
          <p:nvPr/>
        </p:nvSpPr>
        <p:spPr bwMode="auto">
          <a:xfrm>
            <a:off x="2359024" y="3950542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r>
              <a:rPr lang="en-GB" sz="1600" dirty="0" smtClean="0"/>
              <a:t>Acc</a:t>
            </a:r>
            <a:endParaRPr lang="en-GB" sz="1600" dirty="0"/>
          </a:p>
        </p:txBody>
      </p:sp>
      <p:sp>
        <p:nvSpPr>
          <p:cNvPr id="45" name="TextBox 16"/>
          <p:cNvSpPr txBox="1">
            <a:spLocks noChangeArrowheads="1"/>
          </p:cNvSpPr>
          <p:nvPr/>
        </p:nvSpPr>
        <p:spPr bwMode="auto">
          <a:xfrm>
            <a:off x="1266825" y="3968960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r>
              <a:rPr lang="en-GB" sz="1600" dirty="0" err="1" smtClean="0"/>
              <a:t>Adm</a:t>
            </a:r>
            <a:endParaRPr lang="en-GB" sz="1600" dirty="0"/>
          </a:p>
        </p:txBody>
      </p:sp>
      <p:sp>
        <p:nvSpPr>
          <p:cNvPr id="49" name="TextBox 16"/>
          <p:cNvSpPr txBox="1">
            <a:spLocks noChangeArrowheads="1"/>
          </p:cNvSpPr>
          <p:nvPr/>
        </p:nvSpPr>
        <p:spPr bwMode="auto">
          <a:xfrm>
            <a:off x="1266825" y="4764088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r>
              <a:rPr lang="en-GB" sz="1600" dirty="0" err="1" smtClean="0"/>
              <a:t>Ing</a:t>
            </a:r>
            <a:endParaRPr lang="en-GB" sz="160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845471" y="2637842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DM</a:t>
            </a:r>
            <a:endParaRPr lang="en-GB" sz="1600" dirty="0"/>
          </a:p>
        </p:txBody>
      </p:sp>
      <p:sp>
        <p:nvSpPr>
          <p:cNvPr id="51" name="TextBox 12"/>
          <p:cNvSpPr txBox="1">
            <a:spLocks noChangeArrowheads="1"/>
          </p:cNvSpPr>
          <p:nvPr/>
        </p:nvSpPr>
        <p:spPr bwMode="auto">
          <a:xfrm>
            <a:off x="1773237" y="3957638"/>
            <a:ext cx="547688" cy="33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DM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1675" y="1968500"/>
            <a:ext cx="4746625" cy="2921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3484396" y="2765825"/>
            <a:ext cx="1497012" cy="1322388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2851" tIns="11425" rIns="22851" bIns="11425" anchor="ctr"/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dk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en-GB" sz="1600" dirty="0"/>
              <a:t>Archival Storage </a:t>
            </a:r>
          </a:p>
          <a:p>
            <a:r>
              <a:rPr lang="en-GB" sz="1600" dirty="0"/>
              <a:t>&amp; </a:t>
            </a:r>
          </a:p>
          <a:p>
            <a:r>
              <a:rPr lang="en-GB" sz="1600" dirty="0"/>
              <a:t>Data Management</a:t>
            </a:r>
          </a:p>
        </p:txBody>
      </p:sp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2327191" y="2632940"/>
            <a:ext cx="801687" cy="534848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2851" tIns="11425" rIns="22851" bIns="11425" anchor="ctr"/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latin typeface="+mn-lt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en-GB" dirty="0"/>
              <a:t>Ingest</a:t>
            </a:r>
          </a:p>
        </p:txBody>
      </p:sp>
      <p:sp>
        <p:nvSpPr>
          <p:cNvPr id="37893" name="TextBox 4"/>
          <p:cNvSpPr txBox="1">
            <a:spLocks noChangeArrowheads="1"/>
          </p:cNvSpPr>
          <p:nvPr/>
        </p:nvSpPr>
        <p:spPr bwMode="auto">
          <a:xfrm>
            <a:off x="2287338" y="3680048"/>
            <a:ext cx="801687" cy="440427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2851" tIns="11425" rIns="22851" bIns="11425" anchor="ctr"/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dk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en-GB" dirty="0"/>
              <a:t>Ingest</a:t>
            </a:r>
          </a:p>
        </p:txBody>
      </p:sp>
      <p:sp>
        <p:nvSpPr>
          <p:cNvPr id="37894" name="TextBox 5"/>
          <p:cNvSpPr txBox="1">
            <a:spLocks noChangeArrowheads="1"/>
          </p:cNvSpPr>
          <p:nvPr/>
        </p:nvSpPr>
        <p:spPr bwMode="auto">
          <a:xfrm>
            <a:off x="5329238" y="2669575"/>
            <a:ext cx="1058862" cy="40011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2851" tIns="11425" rIns="22851" bIns="11425" anchor="ctr"/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latin typeface="+mn-lt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en-GB" dirty="0"/>
              <a:t>Access</a:t>
            </a:r>
          </a:p>
        </p:txBody>
      </p:sp>
      <p:sp>
        <p:nvSpPr>
          <p:cNvPr id="37895" name="TextBox 6"/>
          <p:cNvSpPr txBox="1">
            <a:spLocks noChangeArrowheads="1"/>
          </p:cNvSpPr>
          <p:nvPr/>
        </p:nvSpPr>
        <p:spPr bwMode="auto">
          <a:xfrm>
            <a:off x="5329238" y="3654425"/>
            <a:ext cx="1058862" cy="40011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2851" tIns="11425" rIns="22851" bIns="11425" anchor="ctr"/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dk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en-GB" dirty="0"/>
              <a:t>Access</a:t>
            </a:r>
          </a:p>
        </p:txBody>
      </p:sp>
      <p:sp>
        <p:nvSpPr>
          <p:cNvPr id="8" name="Rectangle 7"/>
          <p:cNvSpPr/>
          <p:nvPr/>
        </p:nvSpPr>
        <p:spPr>
          <a:xfrm>
            <a:off x="7133525" y="2586521"/>
            <a:ext cx="1533525" cy="55562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b="1" dirty="0"/>
              <a:t>Consumer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4" y="2616200"/>
            <a:ext cx="1533525" cy="55562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b="1" dirty="0"/>
              <a:t>Producer</a:t>
            </a:r>
            <a:endParaRPr lang="en-GB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7133525" y="3566629"/>
            <a:ext cx="1533525" cy="55562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b="1" dirty="0"/>
              <a:t>Consumer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344" y="3614738"/>
            <a:ext cx="1533525" cy="55721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GB" b="1" dirty="0"/>
              <a:t>Producer</a:t>
            </a:r>
            <a:endParaRPr lang="en-GB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7060500" y="361950"/>
            <a:ext cx="2016125" cy="55562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/>
            <a:r>
              <a:rPr lang="en-GB" b="1" dirty="0"/>
              <a:t>Management</a:t>
            </a:r>
          </a:p>
        </p:txBody>
      </p:sp>
      <p:sp>
        <p:nvSpPr>
          <p:cNvPr id="37903" name="TextBox 12"/>
          <p:cNvSpPr txBox="1">
            <a:spLocks noChangeArrowheads="1"/>
          </p:cNvSpPr>
          <p:nvPr/>
        </p:nvSpPr>
        <p:spPr bwMode="auto">
          <a:xfrm>
            <a:off x="3235325" y="2097088"/>
            <a:ext cx="1779588" cy="40011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latin typeface="+mn-lt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en-GB" dirty="0"/>
              <a:t>Administration</a:t>
            </a:r>
          </a:p>
        </p:txBody>
      </p:sp>
      <p:sp>
        <p:nvSpPr>
          <p:cNvPr id="37904" name="TextBox 13"/>
          <p:cNvSpPr txBox="1">
            <a:spLocks noChangeArrowheads="1"/>
          </p:cNvSpPr>
          <p:nvPr/>
        </p:nvSpPr>
        <p:spPr bwMode="auto">
          <a:xfrm>
            <a:off x="3387725" y="4271963"/>
            <a:ext cx="1779588" cy="40011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2851" tIns="11425" rIns="22851" bIns="11425" anchor="ctr"/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Administration</a:t>
            </a:r>
          </a:p>
        </p:txBody>
      </p:sp>
      <p:cxnSp>
        <p:nvCxnSpPr>
          <p:cNvPr id="16" name="Straight Connector 15"/>
          <p:cNvCxnSpPr>
            <a:endCxn id="2" idx="1"/>
          </p:cNvCxnSpPr>
          <p:nvPr/>
        </p:nvCxnSpPr>
        <p:spPr>
          <a:xfrm flipH="1">
            <a:off x="1971675" y="3427019"/>
            <a:ext cx="1512721" cy="1981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2" idx="3"/>
          </p:cNvCxnSpPr>
          <p:nvPr/>
        </p:nvCxnSpPr>
        <p:spPr>
          <a:xfrm>
            <a:off x="4981408" y="3427019"/>
            <a:ext cx="1736892" cy="1981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07" name="TextBox 18"/>
          <p:cNvSpPr txBox="1">
            <a:spLocks noChangeArrowheads="1"/>
          </p:cNvSpPr>
          <p:nvPr/>
        </p:nvSpPr>
        <p:spPr bwMode="auto">
          <a:xfrm>
            <a:off x="1971675" y="2097088"/>
            <a:ext cx="1130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i="1"/>
              <a:t>- OAIS 1</a:t>
            </a:r>
          </a:p>
        </p:txBody>
      </p:sp>
      <p:sp>
        <p:nvSpPr>
          <p:cNvPr id="37908" name="TextBox 19"/>
          <p:cNvSpPr txBox="1">
            <a:spLocks noChangeArrowheads="1"/>
          </p:cNvSpPr>
          <p:nvPr/>
        </p:nvSpPr>
        <p:spPr bwMode="auto">
          <a:xfrm>
            <a:off x="2005013" y="4271963"/>
            <a:ext cx="1130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i="1"/>
              <a:t>- OAIS 2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614488" y="2894013"/>
            <a:ext cx="712703" cy="6351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128878" y="2890837"/>
            <a:ext cx="326860" cy="952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614488" y="3893344"/>
            <a:ext cx="672850" cy="691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089025" y="3900262"/>
            <a:ext cx="366713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965700" y="3795713"/>
            <a:ext cx="363538" cy="1270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7895" idx="3"/>
            <a:endCxn id="10" idx="1"/>
          </p:cNvCxnSpPr>
          <p:nvPr/>
        </p:nvCxnSpPr>
        <p:spPr>
          <a:xfrm flipV="1">
            <a:off x="6388100" y="3844442"/>
            <a:ext cx="745425" cy="1003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7894" idx="3"/>
            <a:endCxn id="8" idx="1"/>
          </p:cNvCxnSpPr>
          <p:nvPr/>
        </p:nvCxnSpPr>
        <p:spPr>
          <a:xfrm flipV="1">
            <a:off x="6388100" y="2864334"/>
            <a:ext cx="745425" cy="5296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965700" y="2869630"/>
            <a:ext cx="363538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37903" idx="0"/>
          </p:cNvCxnSpPr>
          <p:nvPr/>
        </p:nvCxnSpPr>
        <p:spPr>
          <a:xfrm rot="5400000" flipH="1" flipV="1">
            <a:off x="4864147" y="-99264"/>
            <a:ext cx="1457325" cy="2935381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5400000" flipH="1" flipV="1">
            <a:off x="4685883" y="509209"/>
            <a:ext cx="3754500" cy="4571228"/>
          </a:xfrm>
          <a:prstGeom prst="bentConnector4">
            <a:avLst>
              <a:gd name="adj1" fmla="val -15575"/>
              <a:gd name="adj2" fmla="val 99950"/>
            </a:avLst>
          </a:prstGeom>
          <a:ln w="3810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3"/>
          <p:cNvSpPr txBox="1">
            <a:spLocks noChangeArrowheads="1"/>
          </p:cNvSpPr>
          <p:nvPr/>
        </p:nvSpPr>
        <p:spPr bwMode="auto">
          <a:xfrm>
            <a:off x="3234237" y="2097089"/>
            <a:ext cx="1779588" cy="40011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2851" tIns="11425" rIns="22851" bIns="11425" anchor="ctr"/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Administration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715" y="357184"/>
            <a:ext cx="8653581" cy="255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Application Layer (Analysis and Display Programs)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2715" y="357184"/>
            <a:ext cx="8653581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2715" y="612775"/>
            <a:ext cx="8653581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n 8"/>
          <p:cNvSpPr/>
          <p:nvPr/>
        </p:nvSpPr>
        <p:spPr>
          <a:xfrm>
            <a:off x="2381543" y="1712889"/>
            <a:ext cx="474669" cy="693747"/>
          </a:xfrm>
          <a:prstGeom prst="can">
            <a:avLst>
              <a:gd name="adj" fmla="val 27321"/>
            </a:avLst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94433" y="1968480"/>
            <a:ext cx="2287110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56212" y="1970068"/>
            <a:ext cx="2209037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n 14"/>
          <p:cNvSpPr/>
          <p:nvPr/>
        </p:nvSpPr>
        <p:spPr>
          <a:xfrm>
            <a:off x="2381543" y="3208975"/>
            <a:ext cx="474669" cy="693747"/>
          </a:xfrm>
          <a:prstGeom prst="can">
            <a:avLst>
              <a:gd name="adj" fmla="val 27321"/>
            </a:avLst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72715" y="3464566"/>
            <a:ext cx="230882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856212" y="3464566"/>
            <a:ext cx="4919219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n 17"/>
          <p:cNvSpPr/>
          <p:nvPr/>
        </p:nvSpPr>
        <p:spPr>
          <a:xfrm>
            <a:off x="2381543" y="5327676"/>
            <a:ext cx="474669" cy="693747"/>
          </a:xfrm>
          <a:prstGeom prst="can">
            <a:avLst>
              <a:gd name="adj" fmla="val 27321"/>
            </a:avLst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72715" y="5584855"/>
            <a:ext cx="230882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56212" y="5584855"/>
            <a:ext cx="2209037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n 21"/>
          <p:cNvSpPr/>
          <p:nvPr/>
        </p:nvSpPr>
        <p:spPr>
          <a:xfrm>
            <a:off x="5065249" y="5327676"/>
            <a:ext cx="474669" cy="693747"/>
          </a:xfrm>
          <a:prstGeom prst="can">
            <a:avLst>
              <a:gd name="adj" fmla="val 27321"/>
            </a:avLst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5539918" y="5584855"/>
            <a:ext cx="3413966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n 24"/>
          <p:cNvSpPr/>
          <p:nvPr/>
        </p:nvSpPr>
        <p:spPr>
          <a:xfrm>
            <a:off x="7775431" y="1712889"/>
            <a:ext cx="474669" cy="4308534"/>
          </a:xfrm>
          <a:prstGeom prst="can">
            <a:avLst>
              <a:gd name="adj" fmla="val 27321"/>
            </a:avLst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an 9"/>
          <p:cNvSpPr/>
          <p:nvPr/>
        </p:nvSpPr>
        <p:spPr>
          <a:xfrm>
            <a:off x="5065249" y="1712889"/>
            <a:ext cx="474669" cy="2555910"/>
          </a:xfrm>
          <a:prstGeom prst="can">
            <a:avLst>
              <a:gd name="adj" fmla="val 27321"/>
            </a:avLst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94433" y="6350040"/>
            <a:ext cx="8653581" cy="255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Media Layer (Disks, Tapes and Network)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94433" y="6350040"/>
            <a:ext cx="8653581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4433" y="6605631"/>
            <a:ext cx="8653581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2143019" y="1256874"/>
            <a:ext cx="913620" cy="1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12877" y="1106647"/>
            <a:ext cx="20082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Objective Interface Message</a:t>
            </a:r>
            <a:endParaRPr lang="en-GB" sz="1400" b="1" dirty="0"/>
          </a:p>
        </p:txBody>
      </p:sp>
      <p:cxnSp>
        <p:nvCxnSpPr>
          <p:cNvPr id="40" name="Straight Connector 39"/>
          <p:cNvCxnSpPr/>
          <p:nvPr/>
        </p:nvCxnSpPr>
        <p:spPr>
          <a:xfrm rot="5400000" flipH="1" flipV="1">
            <a:off x="2289942" y="2899087"/>
            <a:ext cx="619774" cy="2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601860" y="2822277"/>
            <a:ext cx="20082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Named Aggregate</a:t>
            </a:r>
            <a:endParaRPr lang="en-GB" sz="1400" b="1" dirty="0"/>
          </a:p>
        </p:txBody>
      </p:sp>
      <p:cxnSp>
        <p:nvCxnSpPr>
          <p:cNvPr id="43" name="Straight Connector 42"/>
          <p:cNvCxnSpPr/>
          <p:nvPr/>
        </p:nvCxnSpPr>
        <p:spPr>
          <a:xfrm rot="5400000" flipH="1" flipV="1">
            <a:off x="2294821" y="5017788"/>
            <a:ext cx="619774" cy="2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06739" y="4940978"/>
            <a:ext cx="20082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Named Bit Stream</a:t>
            </a:r>
            <a:endParaRPr lang="en-GB" sz="1400" b="1" dirty="0"/>
          </a:p>
        </p:txBody>
      </p:sp>
      <p:cxnSp>
        <p:nvCxnSpPr>
          <p:cNvPr id="45" name="Straight Connector 44"/>
          <p:cNvCxnSpPr/>
          <p:nvPr/>
        </p:nvCxnSpPr>
        <p:spPr>
          <a:xfrm rot="5400000" flipH="1" flipV="1">
            <a:off x="4975541" y="5016299"/>
            <a:ext cx="619774" cy="2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287459" y="4939489"/>
            <a:ext cx="20082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Named Bit Stream</a:t>
            </a:r>
            <a:endParaRPr lang="en-GB" sz="1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2715" y="5568502"/>
            <a:ext cx="2162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Stream Layer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/>
              <a:t> </a:t>
            </a:r>
            <a:r>
              <a:rPr lang="en-GB" sz="1200" dirty="0" smtClean="0"/>
              <a:t>Delimited Byte Streams</a:t>
            </a:r>
            <a:endParaRPr lang="en-GB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72715" y="3473583"/>
            <a:ext cx="2162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Structure Layer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/>
              <a:t> </a:t>
            </a:r>
            <a:r>
              <a:rPr lang="en-GB" sz="1200" dirty="0" smtClean="0"/>
              <a:t>Primitive data types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/>
              <a:t> List/Array types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/>
              <a:t> Records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/>
              <a:t> Names Aggregates</a:t>
            </a:r>
            <a:endParaRPr lang="en-GB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94433" y="1973298"/>
            <a:ext cx="2162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Object Layer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/>
              <a:t> </a:t>
            </a:r>
            <a:r>
              <a:rPr lang="en-GB" sz="1200" dirty="0" smtClean="0"/>
              <a:t>Data Objects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/>
              <a:t>Container Objects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/>
              <a:t>Data Description Objects</a:t>
            </a:r>
            <a:endParaRPr lang="en-GB" sz="1200" dirty="0"/>
          </a:p>
        </p:txBody>
      </p:sp>
      <p:cxnSp>
        <p:nvCxnSpPr>
          <p:cNvPr id="60" name="Straight Connector 59"/>
          <p:cNvCxnSpPr/>
          <p:nvPr/>
        </p:nvCxnSpPr>
        <p:spPr>
          <a:xfrm rot="5400000" flipH="1" flipV="1">
            <a:off x="4833495" y="1245061"/>
            <a:ext cx="913620" cy="1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303353" y="1094834"/>
            <a:ext cx="20082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Named Aggregates</a:t>
            </a:r>
          </a:p>
          <a:p>
            <a:pPr algn="ctr"/>
            <a:endParaRPr lang="en-GB" sz="1400" b="1" dirty="0"/>
          </a:p>
        </p:txBody>
      </p:sp>
      <p:cxnSp>
        <p:nvCxnSpPr>
          <p:cNvPr id="62" name="Straight Connector 61"/>
          <p:cNvCxnSpPr/>
          <p:nvPr/>
        </p:nvCxnSpPr>
        <p:spPr>
          <a:xfrm rot="5400000" flipH="1" flipV="1">
            <a:off x="7533722" y="1245060"/>
            <a:ext cx="913620" cy="1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003580" y="1094833"/>
            <a:ext cx="20082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Named Bit Streams</a:t>
            </a:r>
          </a:p>
          <a:p>
            <a:pPr algn="ctr"/>
            <a:endParaRPr lang="en-GB" sz="1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3759582" y="1452075"/>
            <a:ext cx="666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...</a:t>
            </a:r>
            <a:endParaRPr lang="en-GB" sz="28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3759582" y="5045282"/>
            <a:ext cx="666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...</a:t>
            </a:r>
            <a:endParaRPr lang="en-GB" sz="28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3759582" y="2868444"/>
            <a:ext cx="666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...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1071563" y="47625"/>
            <a:ext cx="2087562" cy="461963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2400" dirty="0"/>
              <a:t>Producer</a:t>
            </a:r>
            <a:endParaRPr lang="en-GB" sz="2000" dirty="0"/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6357938" y="4691063"/>
            <a:ext cx="2087562" cy="461962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2400" dirty="0"/>
              <a:t>Consumer</a:t>
            </a:r>
            <a:endParaRPr lang="en-GB" sz="2000" dirty="0"/>
          </a:p>
        </p:txBody>
      </p:sp>
      <p:sp>
        <p:nvSpPr>
          <p:cNvPr id="5124" name="TextBox 2"/>
          <p:cNvSpPr txBox="1">
            <a:spLocks noChangeArrowheads="1"/>
          </p:cNvSpPr>
          <p:nvPr/>
        </p:nvSpPr>
        <p:spPr bwMode="auto">
          <a:xfrm>
            <a:off x="3143250" y="2047875"/>
            <a:ext cx="2373313" cy="206210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>
                <a:solidFill>
                  <a:schemeClr val="dk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endParaRPr lang="en-GB"/>
          </a:p>
          <a:p>
            <a:r>
              <a:rPr lang="en-GB"/>
              <a:t>OAIS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286125" y="2619375"/>
            <a:ext cx="2143125" cy="1000125"/>
          </a:xfrm>
          <a:prstGeom prst="ellipse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Archive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Information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Packages</a:t>
            </a:r>
          </a:p>
        </p:txBody>
      </p:sp>
      <p:sp>
        <p:nvSpPr>
          <p:cNvPr id="9" name="Oval 8"/>
          <p:cNvSpPr/>
          <p:nvPr/>
        </p:nvSpPr>
        <p:spPr>
          <a:xfrm>
            <a:off x="1428750" y="690563"/>
            <a:ext cx="2643188" cy="928687"/>
          </a:xfrm>
          <a:prstGeom prst="ellipse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Submission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Information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Packages</a:t>
            </a:r>
          </a:p>
        </p:txBody>
      </p:sp>
      <p:sp>
        <p:nvSpPr>
          <p:cNvPr id="11" name="Oval 10"/>
          <p:cNvSpPr/>
          <p:nvPr/>
        </p:nvSpPr>
        <p:spPr>
          <a:xfrm>
            <a:off x="3286125" y="4786313"/>
            <a:ext cx="2428875" cy="1000125"/>
          </a:xfrm>
          <a:prstGeom prst="ellipse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Dissemination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Information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/>
                </a:solidFill>
              </a:rPr>
              <a:t>Packages</a:t>
            </a:r>
          </a:p>
        </p:txBody>
      </p:sp>
      <p:cxnSp>
        <p:nvCxnSpPr>
          <p:cNvPr id="13" name="Shape 12"/>
          <p:cNvCxnSpPr>
            <a:endCxn id="5124" idx="0"/>
          </p:cNvCxnSpPr>
          <p:nvPr/>
        </p:nvCxnSpPr>
        <p:spPr>
          <a:xfrm rot="16200000" flipH="1">
            <a:off x="2859485" y="577453"/>
            <a:ext cx="1770062" cy="1170782"/>
          </a:xfrm>
          <a:prstGeom prst="curvedConnector3">
            <a:avLst>
              <a:gd name="adj1" fmla="val -7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/>
          <p:nvPr/>
        </p:nvCxnSpPr>
        <p:spPr>
          <a:xfrm rot="10800000">
            <a:off x="5500688" y="2547938"/>
            <a:ext cx="2786062" cy="2143125"/>
          </a:xfrm>
          <a:prstGeom prst="curvedConnector3">
            <a:avLst>
              <a:gd name="adj1" fmla="val -1503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5124" idx="2"/>
          </p:cNvCxnSpPr>
          <p:nvPr/>
        </p:nvCxnSpPr>
        <p:spPr>
          <a:xfrm rot="16200000" flipH="1">
            <a:off x="4874787" y="3565098"/>
            <a:ext cx="938270" cy="202803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 rot="10800000">
            <a:off x="5343922" y="4109978"/>
            <a:ext cx="1014016" cy="811272"/>
          </a:xfrm>
          <a:prstGeom prst="curvedConnector3">
            <a:avLst>
              <a:gd name="adj1" fmla="val 99689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/>
          <p:nvPr/>
        </p:nvCxnSpPr>
        <p:spPr>
          <a:xfrm>
            <a:off x="5500688" y="3262313"/>
            <a:ext cx="1901825" cy="1428750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3" name="TextBox 49"/>
          <p:cNvSpPr txBox="1">
            <a:spLocks noChangeArrowheads="1"/>
          </p:cNvSpPr>
          <p:nvPr/>
        </p:nvSpPr>
        <p:spPr bwMode="auto">
          <a:xfrm>
            <a:off x="6000750" y="3976688"/>
            <a:ext cx="1500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query responses</a:t>
            </a:r>
            <a:endParaRPr lang="en-GB">
              <a:latin typeface="Calibri" pitchFamily="34" charset="0"/>
            </a:endParaRPr>
          </a:p>
        </p:txBody>
      </p:sp>
      <p:sp>
        <p:nvSpPr>
          <p:cNvPr id="5144" name="TextBox 50"/>
          <p:cNvSpPr txBox="1">
            <a:spLocks noChangeArrowheads="1"/>
          </p:cNvSpPr>
          <p:nvPr/>
        </p:nvSpPr>
        <p:spPr bwMode="auto">
          <a:xfrm>
            <a:off x="7143750" y="2476500"/>
            <a:ext cx="150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queries</a:t>
            </a:r>
            <a:endParaRPr lang="en-GB">
              <a:latin typeface="Calibri" pitchFamily="34" charset="0"/>
            </a:endParaRPr>
          </a:p>
        </p:txBody>
      </p:sp>
      <p:sp>
        <p:nvSpPr>
          <p:cNvPr id="5145" name="TextBox 51"/>
          <p:cNvSpPr txBox="1">
            <a:spLocks noChangeArrowheads="1"/>
          </p:cNvSpPr>
          <p:nvPr/>
        </p:nvSpPr>
        <p:spPr bwMode="auto">
          <a:xfrm>
            <a:off x="4972685" y="4179062"/>
            <a:ext cx="150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latin typeface="Calibri" pitchFamily="34" charset="0"/>
              </a:rPr>
              <a:t>orders</a:t>
            </a:r>
            <a:endParaRPr lang="en-GB" dirty="0">
              <a:latin typeface="Calibri" pitchFamily="34" charset="0"/>
            </a:endParaRPr>
          </a:p>
        </p:txBody>
      </p: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210534"/>
              </p:ext>
            </p:extLst>
          </p:nvPr>
        </p:nvGraphicFramePr>
        <p:xfrm>
          <a:off x="69850" y="4754563"/>
          <a:ext cx="2786081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357190"/>
                <a:gridCol w="150019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Legend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Entity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Information Package Data Object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Data Flow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Rectangle 53"/>
          <p:cNvSpPr/>
          <p:nvPr/>
        </p:nvSpPr>
        <p:spPr>
          <a:xfrm>
            <a:off x="185478" y="5170470"/>
            <a:ext cx="500063" cy="369332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endParaRPr lang="en-GB">
              <a:solidFill>
                <a:schemeClr val="dk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212725" y="5826125"/>
            <a:ext cx="714375" cy="357188"/>
          </a:xfrm>
          <a:prstGeom prst="ellipse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200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284163" y="6540500"/>
            <a:ext cx="714375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0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160716"/>
            <a:ext cx="8935064" cy="5968584"/>
            <a:chOff x="17525" y="160716"/>
            <a:chExt cx="2261828" cy="1454775"/>
          </a:xfrm>
        </p:grpSpPr>
        <p:sp>
          <p:nvSpPr>
            <p:cNvPr id="8" name="Rectangle 7"/>
            <p:cNvSpPr/>
            <p:nvPr/>
          </p:nvSpPr>
          <p:spPr bwMode="auto">
            <a:xfrm>
              <a:off x="283729" y="160716"/>
              <a:ext cx="1571023" cy="1214297"/>
            </a:xfrm>
            <a:prstGeom prst="rect">
              <a:avLst/>
            </a:prstGeom>
            <a:blipFill>
              <a:blip r:embed="rId3" cstate="print">
                <a:alphaModFix amt="50000"/>
              </a:blip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51" tIns="11425" rIns="22851" bIns="11425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2" name="Rounded Rectangle 1"/>
            <p:cNvSpPr/>
            <p:nvPr/>
          </p:nvSpPr>
          <p:spPr bwMode="auto">
            <a:xfrm>
              <a:off x="658727" y="220637"/>
              <a:ext cx="874599" cy="178573"/>
            </a:xfrm>
            <a:prstGeom prst="roundRect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22851" tIns="11425" rIns="22851" bIns="11425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400" b="1" dirty="0">
                  <a:solidFill>
                    <a:schemeClr val="tx1"/>
                  </a:solidFill>
                </a:rPr>
                <a:t>Preservation Planning</a:t>
              </a:r>
            </a:p>
          </p:txBody>
        </p:sp>
        <p:sp>
          <p:nvSpPr>
            <p:cNvPr id="3" name="Rounded Rectangle 2"/>
            <p:cNvSpPr/>
            <p:nvPr/>
          </p:nvSpPr>
          <p:spPr bwMode="auto">
            <a:xfrm>
              <a:off x="801583" y="500005"/>
              <a:ext cx="502378" cy="178573"/>
            </a:xfrm>
            <a:prstGeom prst="roundRect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22851" tIns="11425" rIns="22851" bIns="11425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1"/>
                  </a:solidFill>
                </a:rPr>
                <a:t>Data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4" name="Rounded Rectangle 3"/>
            <p:cNvSpPr/>
            <p:nvPr/>
          </p:nvSpPr>
          <p:spPr bwMode="auto">
            <a:xfrm>
              <a:off x="890868" y="803579"/>
              <a:ext cx="357141" cy="178573"/>
            </a:xfrm>
            <a:prstGeom prst="roundRect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22851" tIns="11425" rIns="22851" bIns="11425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1"/>
                  </a:solidFill>
                </a:rPr>
                <a:t>Archival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1"/>
                  </a:solidFill>
                </a:rPr>
                <a:t>Storage</a:t>
              </a:r>
            </a:p>
          </p:txBody>
        </p:sp>
        <p:sp>
          <p:nvSpPr>
            <p:cNvPr id="5" name="Rounded Rectangle 4"/>
            <p:cNvSpPr/>
            <p:nvPr/>
          </p:nvSpPr>
          <p:spPr bwMode="auto">
            <a:xfrm>
              <a:off x="1462294" y="642863"/>
              <a:ext cx="321030" cy="285717"/>
            </a:xfrm>
            <a:prstGeom prst="roundRect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22851" tIns="11425" rIns="22851" bIns="11425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400" b="1" dirty="0">
                  <a:solidFill>
                    <a:schemeClr val="tx1"/>
                  </a:solidFill>
                </a:rPr>
                <a:t>Access</a:t>
              </a:r>
              <a:endParaRPr lang="en-GB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373014" y="660721"/>
              <a:ext cx="285713" cy="178573"/>
            </a:xfrm>
            <a:prstGeom prst="roundRect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22851" tIns="11425" rIns="22851" bIns="11425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400" b="1" dirty="0">
                  <a:solidFill>
                    <a:schemeClr val="tx1"/>
                  </a:solidFill>
                </a:rPr>
                <a:t>Ingest</a:t>
              </a: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17525" y="364905"/>
              <a:ext cx="83218" cy="767904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wordArtVert" lIns="0" tIns="0" rIns="0" bIns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/>
                <a:t>PRODUCER</a:t>
              </a:r>
              <a:endParaRPr lang="en-GB" sz="500" b="1" dirty="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2188069" y="366418"/>
              <a:ext cx="91284" cy="750046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wordArtVert"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/>
                <a:t>CONSUMER</a:t>
              </a:r>
            </a:p>
          </p:txBody>
        </p:sp>
        <p:cxnSp>
          <p:nvCxnSpPr>
            <p:cNvPr id="12" name="Straight Arrow Connector 11"/>
            <p:cNvCxnSpPr>
              <a:stCxn id="0" idx="0"/>
              <a:endCxn id="0" idx="1"/>
            </p:cNvCxnSpPr>
            <p:nvPr/>
          </p:nvCxnSpPr>
          <p:spPr bwMode="auto">
            <a:xfrm rot="5400000" flipH="1" flipV="1">
              <a:off x="623012" y="482149"/>
              <a:ext cx="71429" cy="2857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0" idx="2"/>
              <a:endCxn id="0" idx="1"/>
            </p:cNvCxnSpPr>
            <p:nvPr/>
          </p:nvCxnSpPr>
          <p:spPr bwMode="auto">
            <a:xfrm rot="16200000" flipH="1">
              <a:off x="676583" y="678581"/>
              <a:ext cx="53572" cy="3749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0" idx="3"/>
            </p:cNvCxnSpPr>
            <p:nvPr/>
          </p:nvCxnSpPr>
          <p:spPr bwMode="auto">
            <a:xfrm>
              <a:off x="1303961" y="589292"/>
              <a:ext cx="158333" cy="892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0" idx="3"/>
            </p:cNvCxnSpPr>
            <p:nvPr/>
          </p:nvCxnSpPr>
          <p:spPr bwMode="auto">
            <a:xfrm flipV="1">
              <a:off x="1248009" y="821436"/>
              <a:ext cx="214285" cy="714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337100" y="964493"/>
              <a:ext cx="214288" cy="397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399596" y="741277"/>
              <a:ext cx="660721" cy="397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1047015" y="897429"/>
              <a:ext cx="437306" cy="397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0" idx="2"/>
            </p:cNvCxnSpPr>
            <p:nvPr/>
          </p:nvCxnSpPr>
          <p:spPr bwMode="auto">
            <a:xfrm rot="5400000">
              <a:off x="1550983" y="1000208"/>
              <a:ext cx="143255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0" idx="1"/>
            </p:cNvCxnSpPr>
            <p:nvPr/>
          </p:nvCxnSpPr>
          <p:spPr bwMode="auto">
            <a:xfrm flipV="1">
              <a:off x="221428" y="309924"/>
              <a:ext cx="437299" cy="1150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9" idx="2"/>
            </p:cNvCxnSpPr>
            <p:nvPr/>
          </p:nvCxnSpPr>
          <p:spPr bwMode="auto">
            <a:xfrm>
              <a:off x="59134" y="1132809"/>
              <a:ext cx="135706" cy="33471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endCxn id="0" idx="1"/>
            </p:cNvCxnSpPr>
            <p:nvPr/>
          </p:nvCxnSpPr>
          <p:spPr bwMode="auto">
            <a:xfrm rot="10800000" flipH="1">
              <a:off x="194443" y="1164694"/>
              <a:ext cx="196428" cy="198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10" idx="0"/>
            </p:cNvCxnSpPr>
            <p:nvPr/>
          </p:nvCxnSpPr>
          <p:spPr bwMode="auto">
            <a:xfrm rot="16200000" flipV="1">
              <a:off x="2121219" y="253773"/>
              <a:ext cx="62699" cy="162301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endCxn id="0" idx="3"/>
            </p:cNvCxnSpPr>
            <p:nvPr/>
          </p:nvCxnSpPr>
          <p:spPr bwMode="auto">
            <a:xfrm rot="10800000" flipV="1">
              <a:off x="1533326" y="303574"/>
              <a:ext cx="538092" cy="6349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10" idx="2"/>
            </p:cNvCxnSpPr>
            <p:nvPr/>
          </p:nvCxnSpPr>
          <p:spPr bwMode="auto">
            <a:xfrm rot="5400000">
              <a:off x="2121417" y="1048424"/>
              <a:ext cx="44445" cy="18015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endCxn id="7" idx="3"/>
            </p:cNvCxnSpPr>
            <p:nvPr/>
          </p:nvCxnSpPr>
          <p:spPr bwMode="auto">
            <a:xfrm rot="10800000" flipV="1">
              <a:off x="1764892" y="1160725"/>
              <a:ext cx="288669" cy="396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 bwMode="auto">
            <a:xfrm flipV="1">
              <a:off x="59127" y="321035"/>
              <a:ext cx="163094" cy="4387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 bwMode="auto">
            <a:xfrm>
              <a:off x="113669" y="767864"/>
              <a:ext cx="160713" cy="107144"/>
            </a:xfrm>
            <a:prstGeom prst="ellipse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8996" tIns="8996" rIns="8996" bIns="8996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1"/>
                  </a:solidFill>
                </a:rPr>
                <a:t>SIP</a:t>
              </a:r>
            </a:p>
          </p:txBody>
        </p:sp>
        <p:cxnSp>
          <p:nvCxnSpPr>
            <p:cNvPr id="106" name="Straight Arrow Connector 105"/>
            <p:cNvCxnSpPr>
              <a:stCxn id="9" idx="3"/>
              <a:endCxn id="0" idx="1"/>
            </p:cNvCxnSpPr>
            <p:nvPr/>
          </p:nvCxnSpPr>
          <p:spPr bwMode="auto">
            <a:xfrm>
              <a:off x="104761" y="748817"/>
              <a:ext cx="268253" cy="119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Oval 106"/>
            <p:cNvSpPr/>
            <p:nvPr/>
          </p:nvSpPr>
          <p:spPr bwMode="auto">
            <a:xfrm>
              <a:off x="301586" y="428575"/>
              <a:ext cx="392855" cy="196431"/>
            </a:xfrm>
            <a:prstGeom prst="ellipse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8996" tIns="8996" rIns="8996" bIns="8996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</a:rPr>
                <a:t>Descriptive Information</a:t>
              </a:r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408723" y="413099"/>
              <a:ext cx="392458" cy="196430"/>
            </a:xfrm>
            <a:prstGeom prst="ellipse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8996" tIns="8996" rIns="8996" bIns="8996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</a:rPr>
                <a:t>Descriptive Information</a:t>
              </a:r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515870" y="875008"/>
              <a:ext cx="160714" cy="107144"/>
            </a:xfrm>
            <a:prstGeom prst="ellipse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8996" tIns="8996" rIns="8996" bIns="8996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1"/>
                  </a:solidFill>
                </a:rPr>
                <a:t>AIP</a:t>
              </a:r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1285707" y="892865"/>
              <a:ext cx="160714" cy="107144"/>
            </a:xfrm>
            <a:prstGeom prst="ellipse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8996" tIns="8996" rIns="8996" bIns="8996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1"/>
                  </a:solidFill>
                </a:rPr>
                <a:t>AIP</a:t>
              </a:r>
            </a:p>
          </p:txBody>
        </p:sp>
        <p:cxnSp>
          <p:nvCxnSpPr>
            <p:cNvPr id="112" name="Straight Arrow Connector 111"/>
            <p:cNvCxnSpPr/>
            <p:nvPr/>
          </p:nvCxnSpPr>
          <p:spPr bwMode="auto">
            <a:xfrm rot="10800000">
              <a:off x="1785705" y="659133"/>
              <a:ext cx="374998" cy="1587"/>
            </a:xfrm>
            <a:prstGeom prst="straightConnector1">
              <a:avLst/>
            </a:prstGeom>
            <a:ln w="317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7" name="TextBox 112"/>
            <p:cNvSpPr txBox="1">
              <a:spLocks noChangeArrowheads="1"/>
            </p:cNvSpPr>
            <p:nvPr/>
          </p:nvSpPr>
          <p:spPr bwMode="auto">
            <a:xfrm>
              <a:off x="1857133" y="573815"/>
              <a:ext cx="249999" cy="92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2851" tIns="11425" rIns="22851" bIns="11425">
              <a:spAutoFit/>
            </a:bodyPr>
            <a:lstStyle/>
            <a:p>
              <a:r>
                <a:rPr lang="en-GB" dirty="0">
                  <a:latin typeface="Calibri" pitchFamily="34" charset="0"/>
                </a:rPr>
                <a:t>queries</a:t>
              </a:r>
            </a:p>
          </p:txBody>
        </p:sp>
        <p:cxnSp>
          <p:nvCxnSpPr>
            <p:cNvPr id="118" name="Straight Arrow Connector 117"/>
            <p:cNvCxnSpPr/>
            <p:nvPr/>
          </p:nvCxnSpPr>
          <p:spPr bwMode="auto">
            <a:xfrm>
              <a:off x="1785705" y="740880"/>
              <a:ext cx="374998" cy="397"/>
            </a:xfrm>
            <a:prstGeom prst="straightConnector1">
              <a:avLst/>
            </a:prstGeom>
            <a:ln w="317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9" name="TextBox 118"/>
            <p:cNvSpPr txBox="1">
              <a:spLocks noChangeArrowheads="1"/>
            </p:cNvSpPr>
            <p:nvPr/>
          </p:nvSpPr>
          <p:spPr bwMode="auto">
            <a:xfrm>
              <a:off x="1785705" y="665483"/>
              <a:ext cx="428569" cy="69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dirty="0">
                  <a:latin typeface="Calibri" pitchFamily="34" charset="0"/>
                </a:rPr>
                <a:t>query responses</a:t>
              </a:r>
            </a:p>
          </p:txBody>
        </p:sp>
        <p:sp>
          <p:nvSpPr>
            <p:cNvPr id="6200" name="TextBox 130"/>
            <p:cNvSpPr txBox="1">
              <a:spLocks noChangeArrowheads="1"/>
            </p:cNvSpPr>
            <p:nvPr/>
          </p:nvSpPr>
          <p:spPr bwMode="auto">
            <a:xfrm>
              <a:off x="1857133" y="740880"/>
              <a:ext cx="249999" cy="92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2851" tIns="11425" rIns="22851" bIns="11425">
              <a:spAutoFit/>
            </a:bodyPr>
            <a:lstStyle/>
            <a:p>
              <a:r>
                <a:rPr lang="en-GB" dirty="0">
                  <a:latin typeface="Calibri" pitchFamily="34" charset="0"/>
                </a:rPr>
                <a:t>orders</a:t>
              </a:r>
            </a:p>
          </p:txBody>
        </p:sp>
        <p:cxnSp>
          <p:nvCxnSpPr>
            <p:cNvPr id="136" name="Straight Arrow Connector 135"/>
            <p:cNvCxnSpPr/>
            <p:nvPr/>
          </p:nvCxnSpPr>
          <p:spPr bwMode="auto">
            <a:xfrm>
              <a:off x="1788086" y="892865"/>
              <a:ext cx="392855" cy="397"/>
            </a:xfrm>
            <a:prstGeom prst="straightConnector1">
              <a:avLst/>
            </a:prstGeom>
            <a:ln w="317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 bwMode="auto">
            <a:xfrm rot="10800000">
              <a:off x="1785705" y="821436"/>
              <a:ext cx="392855" cy="397"/>
            </a:xfrm>
            <a:prstGeom prst="straightConnector1">
              <a:avLst/>
            </a:prstGeom>
            <a:ln w="317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/>
            <p:cNvSpPr/>
            <p:nvPr/>
          </p:nvSpPr>
          <p:spPr bwMode="auto">
            <a:xfrm>
              <a:off x="1910705" y="910723"/>
              <a:ext cx="160713" cy="107144"/>
            </a:xfrm>
            <a:prstGeom prst="ellipse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8996" tIns="8996" rIns="8996" bIns="8996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1"/>
                  </a:solidFill>
                </a:rPr>
                <a:t>DIP</a:t>
              </a:r>
            </a:p>
          </p:txBody>
        </p:sp>
        <p:cxnSp>
          <p:nvCxnSpPr>
            <p:cNvPr id="157" name="Straight Connector 156"/>
            <p:cNvCxnSpPr>
              <a:stCxn id="0" idx="2"/>
            </p:cNvCxnSpPr>
            <p:nvPr/>
          </p:nvCxnSpPr>
          <p:spPr bwMode="auto">
            <a:xfrm rot="16200000" flipH="1">
              <a:off x="983129" y="1358148"/>
              <a:ext cx="210319" cy="1984"/>
            </a:xfrm>
            <a:prstGeom prst="line">
              <a:avLst/>
            </a:prstGeom>
            <a:ln w="31750">
              <a:solidFill>
                <a:schemeClr val="tx1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07" name="TextBox 159"/>
            <p:cNvSpPr txBox="1">
              <a:spLocks noChangeArrowheads="1"/>
            </p:cNvSpPr>
            <p:nvPr/>
          </p:nvSpPr>
          <p:spPr bwMode="auto">
            <a:xfrm>
              <a:off x="803567" y="1500014"/>
              <a:ext cx="624997" cy="115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2851" tIns="11425" rIns="22851" bIns="11425">
              <a:spAutoFit/>
            </a:bodyPr>
            <a:lstStyle/>
            <a:p>
              <a:pPr algn="ctr"/>
              <a:r>
                <a:rPr lang="en-GB" sz="2400" b="1" dirty="0">
                  <a:latin typeface="Calibri" pitchFamily="34" charset="0"/>
                </a:rPr>
                <a:t>MANAGEMENT</a:t>
              </a:r>
              <a:endParaRPr lang="en-GB" b="1" dirty="0">
                <a:latin typeface="Calibri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372439" y="1075407"/>
              <a:ext cx="1392453" cy="178573"/>
            </a:xfrm>
            <a:prstGeom prst="roundRect">
              <a:avLst/>
            </a:prstGeom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22851" tIns="11425" rIns="22851" bIns="11425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400" b="1" dirty="0">
                  <a:solidFill>
                    <a:schemeClr val="tx1"/>
                  </a:solidFill>
                </a:rPr>
                <a:t>Administration</a:t>
              </a:r>
            </a:p>
          </p:txBody>
        </p:sp>
        <p:cxnSp>
          <p:nvCxnSpPr>
            <p:cNvPr id="44" name="Straight Connector 43"/>
            <p:cNvCxnSpPr>
              <a:stCxn id="7" idx="0"/>
              <a:endCxn id="4" idx="2"/>
            </p:cNvCxnSpPr>
            <p:nvPr/>
          </p:nvCxnSpPr>
          <p:spPr>
            <a:xfrm rot="5400000" flipH="1" flipV="1">
              <a:off x="1022425" y="1028392"/>
              <a:ext cx="93255" cy="774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  <a:headEnd type="non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879850" y="404813"/>
            <a:ext cx="1216025" cy="168910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Generate AIP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643563" y="1762125"/>
            <a:ext cx="1744662" cy="1046163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Generate Descriptive Info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929063" y="3786188"/>
            <a:ext cx="2028825" cy="10953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Co-ordinate Updates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19238" y="1785938"/>
            <a:ext cx="1433512" cy="7143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Receive Submission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238375" y="3548063"/>
            <a:ext cx="1220788" cy="7143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Quality Assurance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2106613" y="3028950"/>
            <a:ext cx="107156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52750" y="1905000"/>
            <a:ext cx="928688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81588" y="1928813"/>
            <a:ext cx="57150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3881438" y="2905125"/>
            <a:ext cx="1690687" cy="2381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5215731" y="3285332"/>
            <a:ext cx="1000125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510463" y="3286125"/>
            <a:ext cx="1571625" cy="7143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Data Management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4246" y="500042"/>
            <a:ext cx="272912" cy="538353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wordArtVert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Administration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81463" y="5883572"/>
            <a:ext cx="1571625" cy="71437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Archival Storage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85813" y="5643563"/>
            <a:ext cx="1857375" cy="7143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Producer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57188" y="928688"/>
            <a:ext cx="350043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57188" y="1357313"/>
            <a:ext cx="350043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57188" y="1928813"/>
            <a:ext cx="114300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endCxn id="0" idx="0"/>
          </p:cNvCxnSpPr>
          <p:nvPr/>
        </p:nvCxnSpPr>
        <p:spPr>
          <a:xfrm>
            <a:off x="5072063" y="714375"/>
            <a:ext cx="3224212" cy="2571750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957888" y="4286250"/>
            <a:ext cx="1614487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 flipH="1" flipV="1">
            <a:off x="7416007" y="4144169"/>
            <a:ext cx="28575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>
            <a:off x="-561975" y="4000501"/>
            <a:ext cx="3286125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1071563" y="2366963"/>
            <a:ext cx="42862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>
            <a:off x="4284515" y="5380186"/>
            <a:ext cx="1005184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9" name="TextBox 76"/>
          <p:cNvSpPr txBox="1">
            <a:spLocks noChangeArrowheads="1"/>
          </p:cNvSpPr>
          <p:nvPr/>
        </p:nvSpPr>
        <p:spPr bwMode="auto">
          <a:xfrm>
            <a:off x="5305425" y="379413"/>
            <a:ext cx="1357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</a:rPr>
              <a:t>Report</a:t>
            </a:r>
          </a:p>
        </p:txBody>
      </p:sp>
      <p:sp>
        <p:nvSpPr>
          <p:cNvPr id="7210" name="TextBox 77"/>
          <p:cNvSpPr txBox="1">
            <a:spLocks noChangeArrowheads="1"/>
          </p:cNvSpPr>
          <p:nvPr/>
        </p:nvSpPr>
        <p:spPr bwMode="auto">
          <a:xfrm>
            <a:off x="8364538" y="2000250"/>
            <a:ext cx="8572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Report</a:t>
            </a:r>
          </a:p>
          <a:p>
            <a:r>
              <a:rPr lang="en-GB" dirty="0">
                <a:latin typeface="Calibri" pitchFamily="34" charset="0"/>
              </a:rPr>
              <a:t>request</a:t>
            </a:r>
          </a:p>
        </p:txBody>
      </p:sp>
      <p:sp>
        <p:nvSpPr>
          <p:cNvPr id="7211" name="TextBox 78"/>
          <p:cNvSpPr txBox="1">
            <a:spLocks noChangeArrowheads="1"/>
          </p:cNvSpPr>
          <p:nvPr/>
        </p:nvSpPr>
        <p:spPr bwMode="auto">
          <a:xfrm>
            <a:off x="8143875" y="4214813"/>
            <a:ext cx="1000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Database update</a:t>
            </a:r>
          </a:p>
          <a:p>
            <a:r>
              <a:rPr lang="en-GB" dirty="0">
                <a:latin typeface="Calibri" pitchFamily="34" charset="0"/>
              </a:rPr>
              <a:t>request</a:t>
            </a:r>
          </a:p>
        </p:txBody>
      </p:sp>
      <p:sp>
        <p:nvSpPr>
          <p:cNvPr id="7212" name="TextBox 92"/>
          <p:cNvSpPr txBox="1">
            <a:spLocks noChangeArrowheads="1"/>
          </p:cNvSpPr>
          <p:nvPr/>
        </p:nvSpPr>
        <p:spPr bwMode="auto">
          <a:xfrm>
            <a:off x="6643688" y="4572000"/>
            <a:ext cx="100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Database update</a:t>
            </a:r>
          </a:p>
          <a:p>
            <a:r>
              <a:rPr lang="en-GB" dirty="0" smtClean="0">
                <a:latin typeface="Calibri" pitchFamily="34" charset="0"/>
              </a:rPr>
              <a:t>response</a:t>
            </a:r>
            <a:endParaRPr lang="en-GB" dirty="0">
              <a:latin typeface="Calibri" pitchFamily="34" charset="0"/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 rot="5400000" flipH="1" flipV="1">
            <a:off x="7756526" y="4251325"/>
            <a:ext cx="500062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0800000">
            <a:off x="5948363" y="4500563"/>
            <a:ext cx="20716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15" name="TextBox 101"/>
          <p:cNvSpPr txBox="1">
            <a:spLocks noChangeArrowheads="1"/>
          </p:cNvSpPr>
          <p:nvPr/>
        </p:nvSpPr>
        <p:spPr bwMode="auto">
          <a:xfrm>
            <a:off x="6143625" y="3714750"/>
            <a:ext cx="12858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Descriptive Info</a:t>
            </a:r>
          </a:p>
        </p:txBody>
      </p:sp>
      <p:sp>
        <p:nvSpPr>
          <p:cNvPr id="7216" name="TextBox 108"/>
          <p:cNvSpPr txBox="1">
            <a:spLocks noChangeArrowheads="1"/>
          </p:cNvSpPr>
          <p:nvPr/>
        </p:nvSpPr>
        <p:spPr bwMode="auto">
          <a:xfrm>
            <a:off x="5786438" y="2928938"/>
            <a:ext cx="12858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Descriptive Info</a:t>
            </a:r>
          </a:p>
        </p:txBody>
      </p:sp>
      <p:sp>
        <p:nvSpPr>
          <p:cNvPr id="7217" name="TextBox 109"/>
          <p:cNvSpPr txBox="1">
            <a:spLocks noChangeArrowheads="1"/>
          </p:cNvSpPr>
          <p:nvPr/>
        </p:nvSpPr>
        <p:spPr bwMode="auto">
          <a:xfrm>
            <a:off x="5072063" y="4929188"/>
            <a:ext cx="12858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Storage confirmation</a:t>
            </a:r>
          </a:p>
        </p:txBody>
      </p:sp>
      <p:sp>
        <p:nvSpPr>
          <p:cNvPr id="7218" name="TextBox 110"/>
          <p:cNvSpPr txBox="1">
            <a:spLocks noChangeArrowheads="1"/>
          </p:cNvSpPr>
          <p:nvPr/>
        </p:nvSpPr>
        <p:spPr bwMode="auto">
          <a:xfrm>
            <a:off x="3357563" y="5000625"/>
            <a:ext cx="173831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Storage request </a:t>
            </a:r>
            <a:endParaRPr lang="en-GB" dirty="0" smtClean="0">
              <a:latin typeface="Calibri" pitchFamily="34" charset="0"/>
            </a:endParaRPr>
          </a:p>
          <a:p>
            <a:r>
              <a:rPr lang="en-GB" dirty="0" smtClean="0">
                <a:latin typeface="Calibri" pitchFamily="34" charset="0"/>
              </a:rPr>
              <a:t>AIP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7219" name="TextBox 114"/>
          <p:cNvSpPr txBox="1">
            <a:spLocks noChangeArrowheads="1"/>
          </p:cNvSpPr>
          <p:nvPr/>
        </p:nvSpPr>
        <p:spPr bwMode="auto">
          <a:xfrm>
            <a:off x="2713116" y="3147777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SIP</a:t>
            </a:r>
          </a:p>
        </p:txBody>
      </p:sp>
      <p:sp>
        <p:nvSpPr>
          <p:cNvPr id="7220" name="TextBox 115"/>
          <p:cNvSpPr txBox="1">
            <a:spLocks noChangeArrowheads="1"/>
          </p:cNvSpPr>
          <p:nvPr/>
        </p:nvSpPr>
        <p:spPr bwMode="auto">
          <a:xfrm>
            <a:off x="3286125" y="1643063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SIP</a:t>
            </a:r>
          </a:p>
        </p:txBody>
      </p:sp>
      <p:sp>
        <p:nvSpPr>
          <p:cNvPr id="7221" name="TextBox 116"/>
          <p:cNvSpPr txBox="1">
            <a:spLocks noChangeArrowheads="1"/>
          </p:cNvSpPr>
          <p:nvPr/>
        </p:nvSpPr>
        <p:spPr bwMode="auto">
          <a:xfrm>
            <a:off x="1143000" y="2428875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SIP</a:t>
            </a:r>
          </a:p>
        </p:txBody>
      </p:sp>
      <p:sp>
        <p:nvSpPr>
          <p:cNvPr id="7222" name="TextBox 117"/>
          <p:cNvSpPr txBox="1">
            <a:spLocks noChangeArrowheads="1"/>
          </p:cNvSpPr>
          <p:nvPr/>
        </p:nvSpPr>
        <p:spPr bwMode="auto">
          <a:xfrm>
            <a:off x="428625" y="1571625"/>
            <a:ext cx="1357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[Updated] SIP</a:t>
            </a:r>
          </a:p>
        </p:txBody>
      </p:sp>
      <p:sp>
        <p:nvSpPr>
          <p:cNvPr id="7223" name="TextBox 122"/>
          <p:cNvSpPr txBox="1">
            <a:spLocks noChangeArrowheads="1"/>
          </p:cNvSpPr>
          <p:nvPr/>
        </p:nvSpPr>
        <p:spPr bwMode="auto">
          <a:xfrm>
            <a:off x="396875" y="642938"/>
            <a:ext cx="1928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SIP, AIP [for audit]</a:t>
            </a:r>
          </a:p>
        </p:txBody>
      </p:sp>
      <p:sp>
        <p:nvSpPr>
          <p:cNvPr id="7224" name="TextBox 123"/>
          <p:cNvSpPr txBox="1">
            <a:spLocks noChangeArrowheads="1"/>
          </p:cNvSpPr>
          <p:nvPr/>
        </p:nvSpPr>
        <p:spPr bwMode="auto">
          <a:xfrm>
            <a:off x="2584450" y="665163"/>
            <a:ext cx="1357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Audit report</a:t>
            </a:r>
          </a:p>
        </p:txBody>
      </p:sp>
      <p:sp>
        <p:nvSpPr>
          <p:cNvPr id="7225" name="TextBox 124"/>
          <p:cNvSpPr txBox="1">
            <a:spLocks noChangeArrowheads="1"/>
          </p:cNvSpPr>
          <p:nvPr/>
        </p:nvSpPr>
        <p:spPr bwMode="auto">
          <a:xfrm>
            <a:off x="5143500" y="1571625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AIP</a:t>
            </a:r>
          </a:p>
        </p:txBody>
      </p:sp>
      <p:sp>
        <p:nvSpPr>
          <p:cNvPr id="7226" name="TextBox 125"/>
          <p:cNvSpPr txBox="1">
            <a:spLocks noChangeArrowheads="1"/>
          </p:cNvSpPr>
          <p:nvPr/>
        </p:nvSpPr>
        <p:spPr bwMode="auto">
          <a:xfrm>
            <a:off x="4143375" y="2928938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AIP</a:t>
            </a:r>
          </a:p>
        </p:txBody>
      </p:sp>
      <p:sp>
        <p:nvSpPr>
          <p:cNvPr id="7227" name="TextBox 126"/>
          <p:cNvSpPr txBox="1">
            <a:spLocks noChangeArrowheads="1"/>
          </p:cNvSpPr>
          <p:nvPr/>
        </p:nvSpPr>
        <p:spPr bwMode="auto">
          <a:xfrm>
            <a:off x="571500" y="1071563"/>
            <a:ext cx="2786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Data formatting &amp; doc. stds</a:t>
            </a:r>
          </a:p>
        </p:txBody>
      </p:sp>
      <p:sp>
        <p:nvSpPr>
          <p:cNvPr id="7228" name="TextBox 127"/>
          <p:cNvSpPr txBox="1">
            <a:spLocks noChangeArrowheads="1"/>
          </p:cNvSpPr>
          <p:nvPr/>
        </p:nvSpPr>
        <p:spPr bwMode="auto">
          <a:xfrm>
            <a:off x="1143000" y="5072063"/>
            <a:ext cx="2143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dirty="0">
                <a:latin typeface="Calibri" pitchFamily="34" charset="0"/>
              </a:rPr>
              <a:t>Receipt confirmation</a:t>
            </a:r>
          </a:p>
          <a:p>
            <a:r>
              <a:rPr lang="en-GB" dirty="0">
                <a:latin typeface="Calibri" pitchFamily="34" charset="0"/>
              </a:rPr>
              <a:t>Resubmit request</a:t>
            </a:r>
          </a:p>
        </p:txBody>
      </p:sp>
      <p:sp>
        <p:nvSpPr>
          <p:cNvPr id="45" name="TextBox 114"/>
          <p:cNvSpPr txBox="1">
            <a:spLocks noChangeArrowheads="1"/>
          </p:cNvSpPr>
          <p:nvPr/>
        </p:nvSpPr>
        <p:spPr bwMode="auto">
          <a:xfrm>
            <a:off x="2753519" y="2576125"/>
            <a:ext cx="1065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dirty="0" smtClean="0">
                <a:latin typeface="Calibri" pitchFamily="34" charset="0"/>
              </a:rPr>
              <a:t>QA results</a:t>
            </a:r>
            <a:endParaRPr lang="en-GB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662238" y="404813"/>
            <a:ext cx="1217612" cy="80962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Receive Data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354513" y="809625"/>
            <a:ext cx="1217612" cy="80962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Provide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214938" y="2500313"/>
            <a:ext cx="1217612" cy="80962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Error Checking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97025" y="2500313"/>
            <a:ext cx="1217613" cy="80962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Manage Storage Hierarchy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06625" y="3929063"/>
            <a:ext cx="1216025" cy="80962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Replace Media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32550" y="4333875"/>
            <a:ext cx="1216025" cy="80962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Disaster Recovery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478657"/>
              </p:ext>
            </p:extLst>
          </p:nvPr>
        </p:nvGraphicFramePr>
        <p:xfrm>
          <a:off x="1071563" y="5929313"/>
          <a:ext cx="5786478" cy="396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64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media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09603"/>
              </p:ext>
            </p:extLst>
          </p:nvPr>
        </p:nvGraphicFramePr>
        <p:xfrm>
          <a:off x="7358063" y="5929313"/>
          <a:ext cx="1217104" cy="396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171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media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92572" y="404396"/>
            <a:ext cx="328744" cy="238166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wordArtVert"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/>
              <a:t>Access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896" y="56221"/>
            <a:ext cx="328744" cy="203679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wordArtVert"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Ingest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28" y="2248414"/>
            <a:ext cx="323281" cy="4572007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wordArtVert"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/>
              <a:t>Administration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572125" y="931863"/>
            <a:ext cx="282098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72125" y="1425575"/>
            <a:ext cx="2820988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0" idx="2"/>
          </p:cNvCxnSpPr>
          <p:nvPr/>
        </p:nvCxnSpPr>
        <p:spPr>
          <a:xfrm rot="16200000" flipV="1">
            <a:off x="2809081" y="3774282"/>
            <a:ext cx="4310063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4263231" y="4620419"/>
            <a:ext cx="2619375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293813" y="3571875"/>
            <a:ext cx="471646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46894" y="4620419"/>
            <a:ext cx="261937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06400" y="5003800"/>
            <a:ext cx="6026150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2814638" y="2941638"/>
            <a:ext cx="240030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06400" y="809625"/>
            <a:ext cx="2255838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06400" y="2941638"/>
            <a:ext cx="119062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49988" y="5537200"/>
            <a:ext cx="78581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7123113" y="5537200"/>
            <a:ext cx="78581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9" name="TextBox 40"/>
          <p:cNvSpPr txBox="1">
            <a:spLocks noChangeArrowheads="1"/>
          </p:cNvSpPr>
          <p:nvPr/>
        </p:nvSpPr>
        <p:spPr bwMode="auto">
          <a:xfrm>
            <a:off x="384175" y="933450"/>
            <a:ext cx="12874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Storage confirmation</a:t>
            </a:r>
          </a:p>
        </p:txBody>
      </p:sp>
      <p:sp>
        <p:nvSpPr>
          <p:cNvPr id="8230" name="TextBox 41"/>
          <p:cNvSpPr txBox="1">
            <a:spLocks noChangeArrowheads="1"/>
          </p:cNvSpPr>
          <p:nvPr/>
        </p:nvSpPr>
        <p:spPr bwMode="auto">
          <a:xfrm>
            <a:off x="1071563" y="466725"/>
            <a:ext cx="15176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Storage request</a:t>
            </a:r>
          </a:p>
        </p:txBody>
      </p:sp>
      <p:sp>
        <p:nvSpPr>
          <p:cNvPr id="8231" name="TextBox 42"/>
          <p:cNvSpPr txBox="1">
            <a:spLocks noChangeArrowheads="1"/>
          </p:cNvSpPr>
          <p:nvPr/>
        </p:nvSpPr>
        <p:spPr bwMode="auto">
          <a:xfrm>
            <a:off x="2044700" y="768350"/>
            <a:ext cx="496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AIP</a:t>
            </a:r>
          </a:p>
        </p:txBody>
      </p:sp>
      <p:sp>
        <p:nvSpPr>
          <p:cNvPr id="8232" name="TextBox 43"/>
          <p:cNvSpPr txBox="1">
            <a:spLocks noChangeArrowheads="1"/>
          </p:cNvSpPr>
          <p:nvPr/>
        </p:nvSpPr>
        <p:spPr bwMode="auto">
          <a:xfrm>
            <a:off x="4354513" y="1911350"/>
            <a:ext cx="495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AIP</a:t>
            </a:r>
          </a:p>
        </p:txBody>
      </p:sp>
      <p:sp>
        <p:nvSpPr>
          <p:cNvPr id="8233" name="TextBox 44"/>
          <p:cNvSpPr txBox="1">
            <a:spLocks noChangeArrowheads="1"/>
          </p:cNvSpPr>
          <p:nvPr/>
        </p:nvSpPr>
        <p:spPr bwMode="auto">
          <a:xfrm>
            <a:off x="3652838" y="5357813"/>
            <a:ext cx="4953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AIP</a:t>
            </a:r>
          </a:p>
        </p:txBody>
      </p:sp>
      <p:sp>
        <p:nvSpPr>
          <p:cNvPr id="8234" name="TextBox 45"/>
          <p:cNvSpPr txBox="1">
            <a:spLocks noChangeArrowheads="1"/>
          </p:cNvSpPr>
          <p:nvPr/>
        </p:nvSpPr>
        <p:spPr bwMode="auto">
          <a:xfrm>
            <a:off x="2814638" y="5357813"/>
            <a:ext cx="4953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AIP</a:t>
            </a:r>
          </a:p>
        </p:txBody>
      </p:sp>
      <p:sp>
        <p:nvSpPr>
          <p:cNvPr id="8235" name="TextBox 46"/>
          <p:cNvSpPr txBox="1">
            <a:spLocks noChangeArrowheads="1"/>
          </p:cNvSpPr>
          <p:nvPr/>
        </p:nvSpPr>
        <p:spPr bwMode="auto">
          <a:xfrm>
            <a:off x="7516813" y="485775"/>
            <a:ext cx="495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AIP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1963737" y="5335588"/>
            <a:ext cx="1192213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37" name="TextBox 49"/>
          <p:cNvSpPr txBox="1">
            <a:spLocks noChangeArrowheads="1"/>
          </p:cNvSpPr>
          <p:nvPr/>
        </p:nvSpPr>
        <p:spPr bwMode="auto">
          <a:xfrm>
            <a:off x="569913" y="4171950"/>
            <a:ext cx="12858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Disaster recovery policies</a:t>
            </a:r>
          </a:p>
        </p:txBody>
      </p:sp>
      <p:sp>
        <p:nvSpPr>
          <p:cNvPr id="8238" name="TextBox 50"/>
          <p:cNvSpPr txBox="1">
            <a:spLocks noChangeArrowheads="1"/>
          </p:cNvSpPr>
          <p:nvPr/>
        </p:nvSpPr>
        <p:spPr bwMode="auto">
          <a:xfrm>
            <a:off x="331788" y="2941638"/>
            <a:ext cx="1285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Operational statistics</a:t>
            </a:r>
          </a:p>
        </p:txBody>
      </p:sp>
      <p:sp>
        <p:nvSpPr>
          <p:cNvPr id="8239" name="TextBox 51"/>
          <p:cNvSpPr txBox="1">
            <a:spLocks noChangeArrowheads="1"/>
          </p:cNvSpPr>
          <p:nvPr/>
        </p:nvSpPr>
        <p:spPr bwMode="auto">
          <a:xfrm>
            <a:off x="496888" y="2143125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 dirty="0">
                <a:latin typeface="Calibri" pitchFamily="34" charset="0"/>
              </a:rPr>
              <a:t>Storage mgmt policies</a:t>
            </a:r>
          </a:p>
        </p:txBody>
      </p:sp>
      <p:sp>
        <p:nvSpPr>
          <p:cNvPr id="8240" name="TextBox 52"/>
          <p:cNvSpPr txBox="1">
            <a:spLocks noChangeArrowheads="1"/>
          </p:cNvSpPr>
          <p:nvPr/>
        </p:nvSpPr>
        <p:spPr bwMode="auto">
          <a:xfrm>
            <a:off x="5573713" y="1519238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AIP</a:t>
            </a:r>
          </a:p>
          <a:p>
            <a:r>
              <a:rPr lang="en-GB" sz="1600" dirty="0">
                <a:latin typeface="Calibri" pitchFamily="34" charset="0"/>
              </a:rPr>
              <a:t>request</a:t>
            </a:r>
          </a:p>
        </p:txBody>
      </p:sp>
      <p:sp>
        <p:nvSpPr>
          <p:cNvPr id="8241" name="TextBox 53"/>
          <p:cNvSpPr txBox="1">
            <a:spLocks noChangeArrowheads="1"/>
          </p:cNvSpPr>
          <p:nvPr/>
        </p:nvSpPr>
        <p:spPr bwMode="auto">
          <a:xfrm>
            <a:off x="7153275" y="1558925"/>
            <a:ext cx="9921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 dirty="0">
                <a:latin typeface="Calibri" pitchFamily="34" charset="0"/>
              </a:rPr>
              <a:t>Notice of data transfer</a:t>
            </a:r>
          </a:p>
        </p:txBody>
      </p:sp>
      <p:sp>
        <p:nvSpPr>
          <p:cNvPr id="8242" name="TextBox 54"/>
          <p:cNvSpPr txBox="1">
            <a:spLocks noChangeArrowheads="1"/>
          </p:cNvSpPr>
          <p:nvPr/>
        </p:nvSpPr>
        <p:spPr bwMode="auto">
          <a:xfrm>
            <a:off x="5651500" y="3525838"/>
            <a:ext cx="1706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Potential error notification</a:t>
            </a:r>
          </a:p>
        </p:txBody>
      </p:sp>
      <p:sp>
        <p:nvSpPr>
          <p:cNvPr id="8243" name="TextBox 55"/>
          <p:cNvSpPr txBox="1">
            <a:spLocks noChangeArrowheads="1"/>
          </p:cNvSpPr>
          <p:nvPr/>
        </p:nvSpPr>
        <p:spPr bwMode="auto">
          <a:xfrm>
            <a:off x="3859213" y="3017838"/>
            <a:ext cx="990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Error logs</a:t>
            </a:r>
          </a:p>
        </p:txBody>
      </p:sp>
      <p:sp>
        <p:nvSpPr>
          <p:cNvPr id="8244" name="TextBox 56"/>
          <p:cNvSpPr txBox="1">
            <a:spLocks noChangeArrowheads="1"/>
          </p:cNvSpPr>
          <p:nvPr/>
        </p:nvSpPr>
        <p:spPr bwMode="auto">
          <a:xfrm>
            <a:off x="739775" y="5319713"/>
            <a:ext cx="1285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commands</a:t>
            </a:r>
          </a:p>
        </p:txBody>
      </p:sp>
      <p:sp>
        <p:nvSpPr>
          <p:cNvPr id="8245" name="TextBox 52"/>
          <p:cNvSpPr txBox="1">
            <a:spLocks noChangeArrowheads="1"/>
          </p:cNvSpPr>
          <p:nvPr/>
        </p:nvSpPr>
        <p:spPr bwMode="auto">
          <a:xfrm>
            <a:off x="7650163" y="5483642"/>
            <a:ext cx="14938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alibri" pitchFamily="34" charset="0"/>
              </a:rPr>
              <a:t>Duplicate AIP</a:t>
            </a:r>
            <a:endParaRPr lang="en-GB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630613" y="404813"/>
            <a:ext cx="2084387" cy="80962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Generate Report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290763" y="4452938"/>
            <a:ext cx="1216025" cy="8112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Receive </a:t>
            </a:r>
            <a:r>
              <a:rPr lang="en-GB" b="1" dirty="0" smtClean="0">
                <a:solidFill>
                  <a:schemeClr val="tx1"/>
                </a:solidFill>
              </a:rPr>
              <a:t>Database Updates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630613" y="3167063"/>
            <a:ext cx="1574800" cy="8112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Administer Database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969000" y="2357438"/>
            <a:ext cx="1217613" cy="809625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</a:rPr>
              <a:t>Perform Queries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801576"/>
              </p:ext>
            </p:extLst>
          </p:nvPr>
        </p:nvGraphicFramePr>
        <p:xfrm>
          <a:off x="1897063" y="5929313"/>
          <a:ext cx="5289070" cy="396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2890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database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75086" y="404396"/>
            <a:ext cx="363717" cy="238166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wordArtVert"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/>
              <a:t>Access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10" y="56221"/>
            <a:ext cx="363717" cy="2036791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wordArtVert"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Ingest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628" y="2248414"/>
            <a:ext cx="323281" cy="4572007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wordArtVert"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/>
              <a:t>Administration</a:t>
            </a:r>
          </a:p>
        </p:txBody>
      </p:sp>
      <p:cxnSp>
        <p:nvCxnSpPr>
          <p:cNvPr id="11" name="Straight Arrow Connector 10"/>
          <p:cNvCxnSpPr>
            <a:stCxn id="0" idx="1"/>
          </p:cNvCxnSpPr>
          <p:nvPr/>
        </p:nvCxnSpPr>
        <p:spPr>
          <a:xfrm rot="10800000">
            <a:off x="406400" y="785813"/>
            <a:ext cx="3224213" cy="23812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0" idx="3"/>
          </p:cNvCxnSpPr>
          <p:nvPr/>
        </p:nvCxnSpPr>
        <p:spPr>
          <a:xfrm>
            <a:off x="5715000" y="809625"/>
            <a:ext cx="2678113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3144044" y="3572669"/>
            <a:ext cx="471487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598613" y="2976563"/>
            <a:ext cx="295433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406400" y="1500188"/>
            <a:ext cx="266858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06400" y="1928813"/>
            <a:ext cx="2208213" cy="1587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1353344" y="3191669"/>
            <a:ext cx="252412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3428207" y="1785144"/>
            <a:ext cx="114300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406400" y="2357438"/>
            <a:ext cx="359410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06400" y="3500438"/>
            <a:ext cx="3224213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06400" y="4714875"/>
            <a:ext cx="1884363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2284413" y="5597525"/>
            <a:ext cx="66516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3023394" y="4953794"/>
            <a:ext cx="195262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5549107" y="4548981"/>
            <a:ext cx="2762250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186613" y="2571750"/>
            <a:ext cx="1206500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9" name="TextBox 57"/>
          <p:cNvSpPr txBox="1">
            <a:spLocks noChangeArrowheads="1"/>
          </p:cNvSpPr>
          <p:nvPr/>
        </p:nvSpPr>
        <p:spPr bwMode="auto">
          <a:xfrm>
            <a:off x="611188" y="471488"/>
            <a:ext cx="1285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Report</a:t>
            </a:r>
          </a:p>
        </p:txBody>
      </p:sp>
      <p:sp>
        <p:nvSpPr>
          <p:cNvPr id="9250" name="TextBox 58"/>
          <p:cNvSpPr txBox="1">
            <a:spLocks noChangeArrowheads="1"/>
          </p:cNvSpPr>
          <p:nvPr/>
        </p:nvSpPr>
        <p:spPr bwMode="auto">
          <a:xfrm>
            <a:off x="2482850" y="252413"/>
            <a:ext cx="1023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Report request</a:t>
            </a:r>
          </a:p>
        </p:txBody>
      </p:sp>
      <p:sp>
        <p:nvSpPr>
          <p:cNvPr id="9251" name="TextBox 59"/>
          <p:cNvSpPr txBox="1">
            <a:spLocks noChangeArrowheads="1"/>
          </p:cNvSpPr>
          <p:nvPr/>
        </p:nvSpPr>
        <p:spPr bwMode="auto">
          <a:xfrm>
            <a:off x="5715000" y="112713"/>
            <a:ext cx="1025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Report request</a:t>
            </a:r>
          </a:p>
        </p:txBody>
      </p:sp>
      <p:sp>
        <p:nvSpPr>
          <p:cNvPr id="9252" name="TextBox 60"/>
          <p:cNvSpPr txBox="1">
            <a:spLocks noChangeArrowheads="1"/>
          </p:cNvSpPr>
          <p:nvPr/>
        </p:nvSpPr>
        <p:spPr bwMode="auto">
          <a:xfrm>
            <a:off x="6740525" y="915988"/>
            <a:ext cx="14716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Descriptive info </a:t>
            </a:r>
            <a:r>
              <a:rPr lang="en-GB" sz="1600" dirty="0" smtClean="0">
                <a:latin typeface="Calibri" pitchFamily="34" charset="0"/>
              </a:rPr>
              <a:t>Report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53" name="TextBox 61"/>
          <p:cNvSpPr txBox="1">
            <a:spLocks noChangeArrowheads="1"/>
          </p:cNvSpPr>
          <p:nvPr/>
        </p:nvSpPr>
        <p:spPr bwMode="auto">
          <a:xfrm>
            <a:off x="7186613" y="1928813"/>
            <a:ext cx="1025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Query</a:t>
            </a:r>
          </a:p>
          <a:p>
            <a:r>
              <a:rPr lang="en-GB" sz="1600" dirty="0">
                <a:latin typeface="Calibri" pitchFamily="34" charset="0"/>
              </a:rPr>
              <a:t>request</a:t>
            </a:r>
          </a:p>
        </p:txBody>
      </p:sp>
      <p:sp>
        <p:nvSpPr>
          <p:cNvPr id="9254" name="TextBox 62"/>
          <p:cNvSpPr txBox="1">
            <a:spLocks noChangeArrowheads="1"/>
          </p:cNvSpPr>
          <p:nvPr/>
        </p:nvSpPr>
        <p:spPr bwMode="auto">
          <a:xfrm>
            <a:off x="7696200" y="2786063"/>
            <a:ext cx="1025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Query</a:t>
            </a:r>
          </a:p>
          <a:p>
            <a:r>
              <a:rPr lang="en-GB" sz="1600" dirty="0">
                <a:latin typeface="Calibri" pitchFamily="34" charset="0"/>
              </a:rPr>
              <a:t>response</a:t>
            </a:r>
          </a:p>
        </p:txBody>
      </p:sp>
      <p:sp>
        <p:nvSpPr>
          <p:cNvPr id="9255" name="TextBox 63"/>
          <p:cNvSpPr txBox="1">
            <a:spLocks noChangeArrowheads="1"/>
          </p:cNvSpPr>
          <p:nvPr/>
        </p:nvSpPr>
        <p:spPr bwMode="auto">
          <a:xfrm>
            <a:off x="1003300" y="3162300"/>
            <a:ext cx="1287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Policies</a:t>
            </a:r>
          </a:p>
        </p:txBody>
      </p:sp>
      <p:sp>
        <p:nvSpPr>
          <p:cNvPr id="9256" name="TextBox 64"/>
          <p:cNvSpPr txBox="1">
            <a:spLocks noChangeArrowheads="1"/>
          </p:cNvSpPr>
          <p:nvPr/>
        </p:nvSpPr>
        <p:spPr bwMode="auto">
          <a:xfrm>
            <a:off x="611188" y="2403475"/>
            <a:ext cx="1285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Report</a:t>
            </a:r>
          </a:p>
        </p:txBody>
      </p:sp>
      <p:sp>
        <p:nvSpPr>
          <p:cNvPr id="9257" name="TextBox 65"/>
          <p:cNvSpPr txBox="1">
            <a:spLocks noChangeArrowheads="1"/>
          </p:cNvSpPr>
          <p:nvPr/>
        </p:nvSpPr>
        <p:spPr bwMode="auto">
          <a:xfrm>
            <a:off x="1143000" y="3684588"/>
            <a:ext cx="14716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Descriptive info</a:t>
            </a:r>
          </a:p>
        </p:txBody>
      </p:sp>
      <p:sp>
        <p:nvSpPr>
          <p:cNvPr id="9258" name="TextBox 66"/>
          <p:cNvSpPr txBox="1">
            <a:spLocks noChangeArrowheads="1"/>
          </p:cNvSpPr>
          <p:nvPr/>
        </p:nvSpPr>
        <p:spPr bwMode="auto">
          <a:xfrm>
            <a:off x="3025775" y="2582863"/>
            <a:ext cx="11064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Update</a:t>
            </a:r>
          </a:p>
          <a:p>
            <a:r>
              <a:rPr lang="en-GB" sz="1600" dirty="0">
                <a:latin typeface="Calibri" pitchFamily="34" charset="0"/>
              </a:rPr>
              <a:t>request</a:t>
            </a:r>
          </a:p>
        </p:txBody>
      </p:sp>
      <p:sp>
        <p:nvSpPr>
          <p:cNvPr id="9259" name="TextBox 67"/>
          <p:cNvSpPr txBox="1">
            <a:spLocks noChangeArrowheads="1"/>
          </p:cNvSpPr>
          <p:nvPr/>
        </p:nvSpPr>
        <p:spPr bwMode="auto">
          <a:xfrm>
            <a:off x="665163" y="1162050"/>
            <a:ext cx="2465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Database update response</a:t>
            </a:r>
          </a:p>
        </p:txBody>
      </p:sp>
      <p:sp>
        <p:nvSpPr>
          <p:cNvPr id="9260" name="TextBox 68"/>
          <p:cNvSpPr txBox="1">
            <a:spLocks noChangeArrowheads="1"/>
          </p:cNvSpPr>
          <p:nvPr/>
        </p:nvSpPr>
        <p:spPr bwMode="auto">
          <a:xfrm>
            <a:off x="4000500" y="1819275"/>
            <a:ext cx="1025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Report request</a:t>
            </a:r>
          </a:p>
        </p:txBody>
      </p:sp>
      <p:sp>
        <p:nvSpPr>
          <p:cNvPr id="9261" name="TextBox 69"/>
          <p:cNvSpPr txBox="1">
            <a:spLocks noChangeArrowheads="1"/>
          </p:cNvSpPr>
          <p:nvPr/>
        </p:nvSpPr>
        <p:spPr bwMode="auto">
          <a:xfrm>
            <a:off x="425450" y="4284663"/>
            <a:ext cx="1865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Status of updates</a:t>
            </a:r>
          </a:p>
        </p:txBody>
      </p:sp>
      <p:sp>
        <p:nvSpPr>
          <p:cNvPr id="9262" name="TextBox 70"/>
          <p:cNvSpPr txBox="1">
            <a:spLocks noChangeArrowheads="1"/>
          </p:cNvSpPr>
          <p:nvPr/>
        </p:nvSpPr>
        <p:spPr bwMode="auto">
          <a:xfrm>
            <a:off x="665163" y="4716463"/>
            <a:ext cx="162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 dirty="0">
                <a:latin typeface="Calibri" pitchFamily="34" charset="0"/>
              </a:rPr>
              <a:t>System updates</a:t>
            </a:r>
          </a:p>
          <a:p>
            <a:pPr algn="r"/>
            <a:r>
              <a:rPr lang="en-GB" sz="1600" dirty="0">
                <a:latin typeface="Calibri" pitchFamily="34" charset="0"/>
              </a:rPr>
              <a:t>Review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145213" y="252413"/>
            <a:ext cx="1258887" cy="630237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1"/>
                </a:solidFill>
              </a:rPr>
              <a:t>Manage System Configuration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395116" y="3019429"/>
            <a:ext cx="1260475" cy="62865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1"/>
                </a:solidFill>
              </a:rPr>
              <a:t>Archival Information Update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-1366044" y="3518694"/>
            <a:ext cx="1143000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9" name="TextBox 58"/>
          <p:cNvSpPr txBox="1">
            <a:spLocks noChangeArrowheads="1"/>
          </p:cNvSpPr>
          <p:nvPr/>
        </p:nvSpPr>
        <p:spPr bwMode="auto">
          <a:xfrm>
            <a:off x="-1106488" y="1797050"/>
            <a:ext cx="1023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Report request</a:t>
            </a:r>
          </a:p>
        </p:txBody>
      </p:sp>
      <p:sp>
        <p:nvSpPr>
          <p:cNvPr id="10250" name="TextBox 66"/>
          <p:cNvSpPr txBox="1">
            <a:spLocks noChangeArrowheads="1"/>
          </p:cNvSpPr>
          <p:nvPr/>
        </p:nvSpPr>
        <p:spPr bwMode="auto">
          <a:xfrm>
            <a:off x="-1106488" y="4889500"/>
            <a:ext cx="11064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alibri" pitchFamily="34" charset="0"/>
              </a:rPr>
              <a:t>Update</a:t>
            </a:r>
          </a:p>
          <a:p>
            <a:r>
              <a:rPr lang="en-GB" sz="1600" dirty="0">
                <a:latin typeface="Calibri" pitchFamily="34" charset="0"/>
              </a:rPr>
              <a:t>request</a:t>
            </a:r>
          </a:p>
        </p:txBody>
      </p:sp>
      <p:sp>
        <p:nvSpPr>
          <p:cNvPr id="10251" name="TextBox 68"/>
          <p:cNvSpPr txBox="1">
            <a:spLocks noChangeArrowheads="1"/>
          </p:cNvSpPr>
          <p:nvPr/>
        </p:nvSpPr>
        <p:spPr bwMode="auto">
          <a:xfrm>
            <a:off x="4843463" y="158750"/>
            <a:ext cx="623887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Updates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17688" y="552450"/>
            <a:ext cx="1260475" cy="630238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1"/>
                </a:solidFill>
              </a:rPr>
              <a:t>Physical Access Control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820863" y="1735138"/>
            <a:ext cx="1260475" cy="630237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1"/>
                </a:solidFill>
              </a:rPr>
              <a:t>Establish Standards and Policies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969000" y="5099050"/>
            <a:ext cx="1260475" cy="630238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1"/>
                </a:solidFill>
              </a:rPr>
              <a:t>Activate Requests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702050" y="5475288"/>
            <a:ext cx="1574800" cy="81121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1"/>
                </a:solidFill>
              </a:rPr>
              <a:t>Customer Service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874838" y="6091238"/>
            <a:ext cx="1260475" cy="728662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1"/>
                </a:solidFill>
              </a:rPr>
              <a:t>Negotiate Submission Agreement</a:t>
            </a:r>
          </a:p>
        </p:txBody>
      </p:sp>
      <p:sp>
        <p:nvSpPr>
          <p:cNvPr id="10254" name="TextBox 21"/>
          <p:cNvSpPr txBox="1">
            <a:spLocks noChangeArrowheads="1"/>
          </p:cNvSpPr>
          <p:nvPr/>
        </p:nvSpPr>
        <p:spPr bwMode="auto">
          <a:xfrm>
            <a:off x="3360738" y="347147"/>
            <a:ext cx="1439862" cy="578882"/>
          </a:xfrm>
          <a:prstGeom prst="round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Data Management</a:t>
            </a:r>
          </a:p>
        </p:txBody>
      </p:sp>
      <p:sp>
        <p:nvSpPr>
          <p:cNvPr id="10255" name="TextBox 23"/>
          <p:cNvSpPr txBox="1">
            <a:spLocks noChangeArrowheads="1"/>
          </p:cNvSpPr>
          <p:nvPr/>
        </p:nvSpPr>
        <p:spPr bwMode="auto">
          <a:xfrm>
            <a:off x="60325" y="19050"/>
            <a:ext cx="1439863" cy="395288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Management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298" y="1364428"/>
            <a:ext cx="282844" cy="2548330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wordArtVert"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/>
              <a:t>Ingest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896" y="4090208"/>
            <a:ext cx="255647" cy="273021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wordArtVert"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/>
              <a:t>Producer</a:t>
            </a:r>
          </a:p>
        </p:txBody>
      </p:sp>
      <p:sp>
        <p:nvSpPr>
          <p:cNvPr id="10258" name="TextBox 26"/>
          <p:cNvSpPr txBox="1">
            <a:spLocks noChangeArrowheads="1"/>
          </p:cNvSpPr>
          <p:nvPr/>
        </p:nvSpPr>
        <p:spPr bwMode="auto">
          <a:xfrm>
            <a:off x="7286625" y="2327553"/>
            <a:ext cx="1439863" cy="578882"/>
          </a:xfrm>
          <a:prstGeom prst="round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Preservation Planning</a:t>
            </a:r>
          </a:p>
        </p:txBody>
      </p:sp>
      <p:sp>
        <p:nvSpPr>
          <p:cNvPr id="10259" name="TextBox 27"/>
          <p:cNvSpPr txBox="1">
            <a:spLocks noChangeArrowheads="1"/>
          </p:cNvSpPr>
          <p:nvPr/>
        </p:nvSpPr>
        <p:spPr bwMode="auto">
          <a:xfrm>
            <a:off x="6911975" y="6026150"/>
            <a:ext cx="1439863" cy="396875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Consumer</a:t>
            </a:r>
          </a:p>
        </p:txBody>
      </p:sp>
      <p:sp>
        <p:nvSpPr>
          <p:cNvPr id="10260" name="TextBox 28"/>
          <p:cNvSpPr txBox="1">
            <a:spLocks noChangeArrowheads="1"/>
          </p:cNvSpPr>
          <p:nvPr/>
        </p:nvSpPr>
        <p:spPr bwMode="auto">
          <a:xfrm>
            <a:off x="4027488" y="2148627"/>
            <a:ext cx="1439862" cy="340519"/>
          </a:xfrm>
          <a:prstGeom prst="round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Archival Storage</a:t>
            </a:r>
          </a:p>
        </p:txBody>
      </p:sp>
      <p:sp>
        <p:nvSpPr>
          <p:cNvPr id="10261" name="TextBox 29"/>
          <p:cNvSpPr txBox="1">
            <a:spLocks noChangeArrowheads="1"/>
          </p:cNvSpPr>
          <p:nvPr/>
        </p:nvSpPr>
        <p:spPr bwMode="auto">
          <a:xfrm>
            <a:off x="4800600" y="4169172"/>
            <a:ext cx="1441450" cy="340519"/>
          </a:xfrm>
          <a:prstGeom prst="roundRect">
            <a:avLst/>
          </a:prstGeom>
          <a:ln>
            <a:solidFill>
              <a:schemeClr val="accent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Access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rot="10800000">
            <a:off x="331788" y="6408738"/>
            <a:ext cx="154622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2963863" y="4445000"/>
            <a:ext cx="2" cy="1625601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H="1">
            <a:off x="1785750" y="5222083"/>
            <a:ext cx="1738313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10800000" flipV="1">
            <a:off x="332544" y="4387292"/>
            <a:ext cx="2322363" cy="747713"/>
          </a:xfrm>
          <a:prstGeom prst="bentConnector3">
            <a:avLst>
              <a:gd name="adj1" fmla="val 444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4594225" y="4995863"/>
            <a:ext cx="919163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0" idx="1"/>
          </p:cNvCxnSpPr>
          <p:nvPr/>
        </p:nvCxnSpPr>
        <p:spPr>
          <a:xfrm rot="10800000">
            <a:off x="331788" y="2049463"/>
            <a:ext cx="148907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331789" y="3467100"/>
            <a:ext cx="2063327" cy="635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331788" y="3857625"/>
            <a:ext cx="2063328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0" idx="1"/>
          </p:cNvCxnSpPr>
          <p:nvPr/>
        </p:nvCxnSpPr>
        <p:spPr>
          <a:xfrm>
            <a:off x="3078163" y="2212975"/>
            <a:ext cx="949325" cy="793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0" idx="0"/>
            <a:endCxn id="0" idx="2"/>
          </p:cNvCxnSpPr>
          <p:nvPr/>
        </p:nvCxnSpPr>
        <p:spPr>
          <a:xfrm rot="16200000" flipV="1">
            <a:off x="2173288" y="1457325"/>
            <a:ext cx="552450" cy="317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4797425" y="795338"/>
            <a:ext cx="134778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10800000" flipV="1">
            <a:off x="4797425" y="436563"/>
            <a:ext cx="1346200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5400000" flipH="1" flipV="1">
            <a:off x="5862638" y="4818063"/>
            <a:ext cx="561975" cy="317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hape 118"/>
          <p:cNvCxnSpPr>
            <a:endCxn id="0" idx="2"/>
          </p:cNvCxnSpPr>
          <p:nvPr/>
        </p:nvCxnSpPr>
        <p:spPr>
          <a:xfrm flipV="1">
            <a:off x="3081338" y="898525"/>
            <a:ext cx="1000125" cy="900113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081338" y="1892300"/>
            <a:ext cx="3463925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rot="5400000" flipH="1" flipV="1">
            <a:off x="6040438" y="1387475"/>
            <a:ext cx="101123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hape 127"/>
          <p:cNvCxnSpPr>
            <a:stCxn id="0" idx="3"/>
            <a:endCxn id="0" idx="2"/>
          </p:cNvCxnSpPr>
          <p:nvPr/>
        </p:nvCxnSpPr>
        <p:spPr>
          <a:xfrm flipV="1">
            <a:off x="5467350" y="882650"/>
            <a:ext cx="1306513" cy="1338263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H="1">
            <a:off x="7327900" y="882650"/>
            <a:ext cx="1588" cy="144490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lbow Connector 131"/>
          <p:cNvCxnSpPr/>
          <p:nvPr/>
        </p:nvCxnSpPr>
        <p:spPr>
          <a:xfrm rot="10800000" flipV="1">
            <a:off x="3581401" y="898524"/>
            <a:ext cx="3330575" cy="2335213"/>
          </a:xfrm>
          <a:prstGeom prst="bentConnector3">
            <a:avLst>
              <a:gd name="adj1" fmla="val 83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hape 138"/>
          <p:cNvCxnSpPr/>
          <p:nvPr/>
        </p:nvCxnSpPr>
        <p:spPr>
          <a:xfrm rot="16200000" flipV="1">
            <a:off x="4480515" y="2612232"/>
            <a:ext cx="676275" cy="2382837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140"/>
          <p:cNvCxnSpPr/>
          <p:nvPr/>
        </p:nvCxnSpPr>
        <p:spPr>
          <a:xfrm rot="10800000" flipV="1">
            <a:off x="3655593" y="2906434"/>
            <a:ext cx="3748508" cy="1006753"/>
          </a:xfrm>
          <a:prstGeom prst="bentConnector3">
            <a:avLst>
              <a:gd name="adj1" fmla="val 152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lbow Connector 155"/>
          <p:cNvCxnSpPr>
            <a:endCxn id="10258" idx="2"/>
          </p:cNvCxnSpPr>
          <p:nvPr/>
        </p:nvCxnSpPr>
        <p:spPr>
          <a:xfrm rot="5400000" flipH="1" flipV="1">
            <a:off x="5154077" y="3029209"/>
            <a:ext cx="2975253" cy="2729707"/>
          </a:xfrm>
          <a:prstGeom prst="bentConnector3">
            <a:avLst>
              <a:gd name="adj1" fmla="val 114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/>
          <p:nvPr/>
        </p:nvCxnSpPr>
        <p:spPr>
          <a:xfrm rot="10800000">
            <a:off x="3135313" y="2051054"/>
            <a:ext cx="5381626" cy="406397"/>
          </a:xfrm>
          <a:prstGeom prst="bentConnector3">
            <a:avLst>
              <a:gd name="adj1" fmla="val 240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 flipH="1">
            <a:off x="331789" y="4257675"/>
            <a:ext cx="2063327" cy="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hape 172"/>
          <p:cNvCxnSpPr>
            <a:stCxn id="0" idx="2"/>
            <a:endCxn id="0" idx="1"/>
          </p:cNvCxnSpPr>
          <p:nvPr/>
        </p:nvCxnSpPr>
        <p:spPr>
          <a:xfrm rot="16200000" flipH="1">
            <a:off x="4742656" y="73819"/>
            <a:ext cx="252413" cy="4835525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endCxn id="10255" idx="2"/>
          </p:cNvCxnSpPr>
          <p:nvPr/>
        </p:nvCxnSpPr>
        <p:spPr>
          <a:xfrm rot="16200000" flipV="1">
            <a:off x="608807" y="586581"/>
            <a:ext cx="1384300" cy="1039813"/>
          </a:xfrm>
          <a:prstGeom prst="bentConnector3">
            <a:avLst>
              <a:gd name="adj1" fmla="val 405"/>
            </a:avLst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4" name="TextBox 68"/>
          <p:cNvSpPr txBox="1">
            <a:spLocks noChangeArrowheads="1"/>
          </p:cNvSpPr>
          <p:nvPr/>
        </p:nvSpPr>
        <p:spPr bwMode="auto">
          <a:xfrm>
            <a:off x="5521325" y="158750"/>
            <a:ext cx="6238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Status</a:t>
            </a:r>
          </a:p>
        </p:txBody>
      </p:sp>
      <p:sp>
        <p:nvSpPr>
          <p:cNvPr id="10315" name="TextBox 68"/>
          <p:cNvSpPr txBox="1">
            <a:spLocks noChangeArrowheads="1"/>
          </p:cNvSpPr>
          <p:nvPr/>
        </p:nvSpPr>
        <p:spPr bwMode="auto">
          <a:xfrm>
            <a:off x="5618163" y="898525"/>
            <a:ext cx="6238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Report</a:t>
            </a:r>
          </a:p>
        </p:txBody>
      </p:sp>
      <p:sp>
        <p:nvSpPr>
          <p:cNvPr id="10316" name="TextBox 68"/>
          <p:cNvSpPr txBox="1">
            <a:spLocks noChangeArrowheads="1"/>
          </p:cNvSpPr>
          <p:nvPr/>
        </p:nvSpPr>
        <p:spPr bwMode="auto">
          <a:xfrm>
            <a:off x="4797425" y="898525"/>
            <a:ext cx="623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Report request</a:t>
            </a:r>
          </a:p>
        </p:txBody>
      </p:sp>
      <p:sp>
        <p:nvSpPr>
          <p:cNvPr id="10317" name="TextBox 68"/>
          <p:cNvSpPr txBox="1">
            <a:spLocks noChangeArrowheads="1"/>
          </p:cNvSpPr>
          <p:nvPr/>
        </p:nvSpPr>
        <p:spPr bwMode="auto">
          <a:xfrm>
            <a:off x="3360738" y="990600"/>
            <a:ext cx="6238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Policies</a:t>
            </a:r>
          </a:p>
        </p:txBody>
      </p:sp>
      <p:sp>
        <p:nvSpPr>
          <p:cNvPr id="10318" name="TextBox 68"/>
          <p:cNvSpPr txBox="1">
            <a:spLocks noChangeArrowheads="1"/>
          </p:cNvSpPr>
          <p:nvPr/>
        </p:nvSpPr>
        <p:spPr bwMode="auto">
          <a:xfrm>
            <a:off x="2562225" y="1235075"/>
            <a:ext cx="6238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Policies</a:t>
            </a:r>
          </a:p>
        </p:txBody>
      </p:sp>
      <p:sp>
        <p:nvSpPr>
          <p:cNvPr id="10319" name="TextBox 68"/>
          <p:cNvSpPr txBox="1">
            <a:spLocks noChangeArrowheads="1"/>
          </p:cNvSpPr>
          <p:nvPr/>
        </p:nvSpPr>
        <p:spPr bwMode="auto">
          <a:xfrm>
            <a:off x="876300" y="552450"/>
            <a:ext cx="6238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Reports</a:t>
            </a:r>
          </a:p>
        </p:txBody>
      </p:sp>
      <p:sp>
        <p:nvSpPr>
          <p:cNvPr id="10320" name="TextBox 68"/>
          <p:cNvSpPr txBox="1">
            <a:spLocks noChangeArrowheads="1"/>
          </p:cNvSpPr>
          <p:nvPr/>
        </p:nvSpPr>
        <p:spPr bwMode="auto">
          <a:xfrm>
            <a:off x="1028700" y="1365250"/>
            <a:ext cx="623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Budget, Policies</a:t>
            </a:r>
          </a:p>
        </p:txBody>
      </p:sp>
      <p:sp>
        <p:nvSpPr>
          <p:cNvPr id="10321" name="TextBox 68"/>
          <p:cNvSpPr txBox="1">
            <a:spLocks noChangeArrowheads="1"/>
          </p:cNvSpPr>
          <p:nvPr/>
        </p:nvSpPr>
        <p:spPr bwMode="auto">
          <a:xfrm>
            <a:off x="404814" y="2020308"/>
            <a:ext cx="101520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Format stds. Documentation stds.</a:t>
            </a:r>
          </a:p>
          <a:p>
            <a:r>
              <a:rPr lang="en-GB" sz="1200" dirty="0">
                <a:latin typeface="Calibri" pitchFamily="34" charset="0"/>
              </a:rPr>
              <a:t>Procedures</a:t>
            </a:r>
          </a:p>
          <a:p>
            <a:r>
              <a:rPr lang="en-GB" sz="1200" dirty="0">
                <a:latin typeface="Calibri" pitchFamily="34" charset="0"/>
              </a:rPr>
              <a:t>AIP/SIP templates</a:t>
            </a:r>
          </a:p>
        </p:txBody>
      </p:sp>
      <p:sp>
        <p:nvSpPr>
          <p:cNvPr id="10322" name="TextBox 68"/>
          <p:cNvSpPr txBox="1">
            <a:spLocks noChangeArrowheads="1"/>
          </p:cNvSpPr>
          <p:nvPr/>
        </p:nvSpPr>
        <p:spPr bwMode="auto">
          <a:xfrm>
            <a:off x="417513" y="3233738"/>
            <a:ext cx="917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[Updated] SIP</a:t>
            </a:r>
          </a:p>
        </p:txBody>
      </p:sp>
      <p:sp>
        <p:nvSpPr>
          <p:cNvPr id="10323" name="TextBox 68"/>
          <p:cNvSpPr txBox="1">
            <a:spLocks noChangeArrowheads="1"/>
          </p:cNvSpPr>
          <p:nvPr/>
        </p:nvSpPr>
        <p:spPr bwMode="auto">
          <a:xfrm>
            <a:off x="417513" y="3630613"/>
            <a:ext cx="917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Audit Report</a:t>
            </a:r>
          </a:p>
        </p:txBody>
      </p:sp>
      <p:sp>
        <p:nvSpPr>
          <p:cNvPr id="10324" name="TextBox 68"/>
          <p:cNvSpPr txBox="1">
            <a:spLocks noChangeArrowheads="1"/>
          </p:cNvSpPr>
          <p:nvPr/>
        </p:nvSpPr>
        <p:spPr bwMode="auto">
          <a:xfrm>
            <a:off x="781050" y="3913188"/>
            <a:ext cx="9159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SIP, AIP</a:t>
            </a:r>
          </a:p>
        </p:txBody>
      </p:sp>
      <p:sp>
        <p:nvSpPr>
          <p:cNvPr id="10325" name="TextBox 68"/>
          <p:cNvSpPr txBox="1">
            <a:spLocks noChangeArrowheads="1"/>
          </p:cNvSpPr>
          <p:nvPr/>
        </p:nvSpPr>
        <p:spPr bwMode="auto">
          <a:xfrm>
            <a:off x="404813" y="4005263"/>
            <a:ext cx="917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 smtClean="0">
                <a:latin typeface="Calibri" pitchFamily="34" charset="0"/>
              </a:rPr>
              <a:t>Lien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0326" name="TextBox 68"/>
          <p:cNvSpPr txBox="1">
            <a:spLocks noChangeArrowheads="1"/>
          </p:cNvSpPr>
          <p:nvPr/>
        </p:nvSpPr>
        <p:spPr bwMode="auto">
          <a:xfrm>
            <a:off x="962025" y="4352925"/>
            <a:ext cx="9159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Appeal</a:t>
            </a:r>
          </a:p>
        </p:txBody>
      </p:sp>
      <p:sp>
        <p:nvSpPr>
          <p:cNvPr id="10327" name="TextBox 68"/>
          <p:cNvSpPr txBox="1">
            <a:spLocks noChangeArrowheads="1"/>
          </p:cNvSpPr>
          <p:nvPr/>
        </p:nvSpPr>
        <p:spPr bwMode="auto">
          <a:xfrm>
            <a:off x="404813" y="4797425"/>
            <a:ext cx="1412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Final ingest report</a:t>
            </a:r>
          </a:p>
        </p:txBody>
      </p:sp>
      <p:sp>
        <p:nvSpPr>
          <p:cNvPr id="10328" name="TextBox 68"/>
          <p:cNvSpPr txBox="1">
            <a:spLocks noChangeArrowheads="1"/>
          </p:cNvSpPr>
          <p:nvPr/>
        </p:nvSpPr>
        <p:spPr bwMode="auto">
          <a:xfrm>
            <a:off x="404813" y="5989638"/>
            <a:ext cx="141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GB" sz="1200" dirty="0">
                <a:latin typeface="Calibri" pitchFamily="34" charset="0"/>
              </a:rPr>
              <a:t>Submission/schedule agreement</a:t>
            </a:r>
          </a:p>
        </p:txBody>
      </p:sp>
      <p:sp>
        <p:nvSpPr>
          <p:cNvPr id="10329" name="TextBox 68"/>
          <p:cNvSpPr txBox="1">
            <a:spLocks noChangeArrowheads="1"/>
          </p:cNvSpPr>
          <p:nvPr/>
        </p:nvSpPr>
        <p:spPr bwMode="auto">
          <a:xfrm>
            <a:off x="793750" y="5456238"/>
            <a:ext cx="1412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Final ingest report</a:t>
            </a:r>
          </a:p>
        </p:txBody>
      </p:sp>
      <p:sp>
        <p:nvSpPr>
          <p:cNvPr id="10330" name="TextBox 68"/>
          <p:cNvSpPr txBox="1">
            <a:spLocks noChangeArrowheads="1"/>
          </p:cNvSpPr>
          <p:nvPr/>
        </p:nvSpPr>
        <p:spPr bwMode="auto">
          <a:xfrm>
            <a:off x="3078163" y="4765675"/>
            <a:ext cx="125174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SIP </a:t>
            </a:r>
            <a:r>
              <a:rPr lang="en-GB" sz="1200" dirty="0" smtClean="0">
                <a:latin typeface="Calibri" pitchFamily="34" charset="0"/>
              </a:rPr>
              <a:t>designs, Customised AIP designs, example SIPs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0331" name="TextBox 68"/>
          <p:cNvSpPr txBox="1">
            <a:spLocks noChangeArrowheads="1"/>
          </p:cNvSpPr>
          <p:nvPr/>
        </p:nvSpPr>
        <p:spPr bwMode="auto">
          <a:xfrm>
            <a:off x="3230563" y="3956050"/>
            <a:ext cx="1411287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AIP/SIP reviews</a:t>
            </a:r>
          </a:p>
        </p:txBody>
      </p:sp>
      <p:sp>
        <p:nvSpPr>
          <p:cNvPr id="10332" name="TextBox 68"/>
          <p:cNvSpPr txBox="1">
            <a:spLocks noChangeArrowheads="1"/>
          </p:cNvSpPr>
          <p:nvPr/>
        </p:nvSpPr>
        <p:spPr bwMode="auto">
          <a:xfrm>
            <a:off x="4411663" y="4797425"/>
            <a:ext cx="141287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Billing info</a:t>
            </a:r>
          </a:p>
        </p:txBody>
      </p:sp>
      <p:sp>
        <p:nvSpPr>
          <p:cNvPr id="10333" name="TextBox 68"/>
          <p:cNvSpPr txBox="1">
            <a:spLocks noChangeArrowheads="1"/>
          </p:cNvSpPr>
          <p:nvPr/>
        </p:nvSpPr>
        <p:spPr bwMode="auto">
          <a:xfrm>
            <a:off x="6242050" y="4579938"/>
            <a:ext cx="1162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Dissemination request</a:t>
            </a:r>
          </a:p>
        </p:txBody>
      </p:sp>
      <p:sp>
        <p:nvSpPr>
          <p:cNvPr id="10334" name="TextBox 68"/>
          <p:cNvSpPr txBox="1">
            <a:spLocks noChangeArrowheads="1"/>
          </p:cNvSpPr>
          <p:nvPr/>
        </p:nvSpPr>
        <p:spPr bwMode="auto">
          <a:xfrm>
            <a:off x="3230563" y="2271713"/>
            <a:ext cx="6238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Policies</a:t>
            </a:r>
          </a:p>
        </p:txBody>
      </p:sp>
      <p:sp>
        <p:nvSpPr>
          <p:cNvPr id="10335" name="TextBox 68"/>
          <p:cNvSpPr txBox="1">
            <a:spLocks noChangeArrowheads="1"/>
          </p:cNvSpPr>
          <p:nvPr/>
        </p:nvSpPr>
        <p:spPr bwMode="auto">
          <a:xfrm>
            <a:off x="7134225" y="4004469"/>
            <a:ext cx="855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Customer comments</a:t>
            </a:r>
          </a:p>
        </p:txBody>
      </p:sp>
      <p:cxnSp>
        <p:nvCxnSpPr>
          <p:cNvPr id="201" name="Straight Arrow Connector 200"/>
          <p:cNvCxnSpPr/>
          <p:nvPr/>
        </p:nvCxnSpPr>
        <p:spPr>
          <a:xfrm>
            <a:off x="5276850" y="6091238"/>
            <a:ext cx="1635125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7" name="TextBox 68"/>
          <p:cNvSpPr txBox="1">
            <a:spLocks noChangeArrowheads="1"/>
          </p:cNvSpPr>
          <p:nvPr/>
        </p:nvSpPr>
        <p:spPr bwMode="auto">
          <a:xfrm>
            <a:off x="5454650" y="6119813"/>
            <a:ext cx="6381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Special service request </a:t>
            </a:r>
          </a:p>
        </p:txBody>
      </p:sp>
      <p:sp>
        <p:nvSpPr>
          <p:cNvPr id="10338" name="TextBox 68"/>
          <p:cNvSpPr txBox="1">
            <a:spLocks noChangeArrowheads="1"/>
          </p:cNvSpPr>
          <p:nvPr/>
        </p:nvSpPr>
        <p:spPr bwMode="auto">
          <a:xfrm>
            <a:off x="5983288" y="6119813"/>
            <a:ext cx="8524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Special request response </a:t>
            </a:r>
          </a:p>
        </p:txBody>
      </p:sp>
      <p:sp>
        <p:nvSpPr>
          <p:cNvPr id="10339" name="TextBox 68"/>
          <p:cNvSpPr txBox="1">
            <a:spLocks noChangeArrowheads="1"/>
          </p:cNvSpPr>
          <p:nvPr/>
        </p:nvSpPr>
        <p:spPr bwMode="auto">
          <a:xfrm>
            <a:off x="7611495" y="1909536"/>
            <a:ext cx="15325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AIP/SIP templates</a:t>
            </a:r>
          </a:p>
          <a:p>
            <a:r>
              <a:rPr lang="en-GB" sz="1200" dirty="0">
                <a:latin typeface="Calibri" pitchFamily="34" charset="0"/>
              </a:rPr>
              <a:t>Customisation advice</a:t>
            </a:r>
          </a:p>
        </p:txBody>
      </p:sp>
      <p:sp>
        <p:nvSpPr>
          <p:cNvPr id="10340" name="TextBox 68"/>
          <p:cNvSpPr txBox="1">
            <a:spLocks noChangeArrowheads="1"/>
          </p:cNvSpPr>
          <p:nvPr/>
        </p:nvSpPr>
        <p:spPr bwMode="auto">
          <a:xfrm>
            <a:off x="3457575" y="3473450"/>
            <a:ext cx="6238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DIP</a:t>
            </a:r>
          </a:p>
        </p:txBody>
      </p:sp>
      <p:sp>
        <p:nvSpPr>
          <p:cNvPr id="10341" name="TextBox 68"/>
          <p:cNvSpPr txBox="1">
            <a:spLocks noChangeArrowheads="1"/>
          </p:cNvSpPr>
          <p:nvPr/>
        </p:nvSpPr>
        <p:spPr bwMode="auto">
          <a:xfrm>
            <a:off x="3984625" y="3467100"/>
            <a:ext cx="1536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Dissemination request</a:t>
            </a:r>
          </a:p>
        </p:txBody>
      </p:sp>
      <p:sp>
        <p:nvSpPr>
          <p:cNvPr id="10342" name="TextBox 68"/>
          <p:cNvSpPr txBox="1">
            <a:spLocks noChangeArrowheads="1"/>
          </p:cNvSpPr>
          <p:nvPr/>
        </p:nvSpPr>
        <p:spPr bwMode="auto">
          <a:xfrm>
            <a:off x="5521325" y="2271713"/>
            <a:ext cx="13906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Operational statistics</a:t>
            </a:r>
          </a:p>
        </p:txBody>
      </p:sp>
      <p:sp>
        <p:nvSpPr>
          <p:cNvPr id="10343" name="TextBox 68"/>
          <p:cNvSpPr txBox="1">
            <a:spLocks noChangeArrowheads="1"/>
          </p:cNvSpPr>
          <p:nvPr/>
        </p:nvSpPr>
        <p:spPr bwMode="auto">
          <a:xfrm>
            <a:off x="2447925" y="2617788"/>
            <a:ext cx="3311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1200" dirty="0" smtClean="0">
                <a:latin typeface="Calibri" pitchFamily="34" charset="0"/>
              </a:rPr>
              <a:t>Recommendations, Proposals</a:t>
            </a:r>
            <a:r>
              <a:rPr lang="en-GB" sz="1200" dirty="0">
                <a:latin typeface="Calibri" pitchFamily="34" charset="0"/>
              </a:rPr>
              <a:t>, </a:t>
            </a:r>
            <a:r>
              <a:rPr lang="en-GB" sz="1200" dirty="0" smtClean="0">
                <a:latin typeface="Calibri" pitchFamily="34" charset="0"/>
              </a:rPr>
              <a:t>Risk analysis reports 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0344" name="TextBox 68"/>
          <p:cNvSpPr txBox="1">
            <a:spLocks noChangeArrowheads="1"/>
          </p:cNvSpPr>
          <p:nvPr/>
        </p:nvSpPr>
        <p:spPr bwMode="auto">
          <a:xfrm>
            <a:off x="5521325" y="2603500"/>
            <a:ext cx="1252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Approved stds</a:t>
            </a:r>
          </a:p>
          <a:p>
            <a:pPr algn="r"/>
            <a:r>
              <a:rPr lang="en-GB" sz="1200" dirty="0">
                <a:latin typeface="Calibri" pitchFamily="34" charset="0"/>
              </a:rPr>
              <a:t>Migration goals</a:t>
            </a:r>
          </a:p>
        </p:txBody>
      </p:sp>
      <p:sp>
        <p:nvSpPr>
          <p:cNvPr id="10345" name="TextBox 68"/>
          <p:cNvSpPr txBox="1">
            <a:spLocks noChangeArrowheads="1"/>
          </p:cNvSpPr>
          <p:nvPr/>
        </p:nvSpPr>
        <p:spPr bwMode="auto">
          <a:xfrm>
            <a:off x="7366000" y="998538"/>
            <a:ext cx="623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Migration package</a:t>
            </a:r>
          </a:p>
        </p:txBody>
      </p:sp>
      <p:sp>
        <p:nvSpPr>
          <p:cNvPr id="10346" name="TextBox 68"/>
          <p:cNvSpPr txBox="1">
            <a:spLocks noChangeArrowheads="1"/>
          </p:cNvSpPr>
          <p:nvPr/>
        </p:nvSpPr>
        <p:spPr bwMode="auto">
          <a:xfrm>
            <a:off x="7362825" y="1473874"/>
            <a:ext cx="1320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Performance info</a:t>
            </a:r>
          </a:p>
          <a:p>
            <a:r>
              <a:rPr lang="en-GB" sz="1200" dirty="0">
                <a:latin typeface="Calibri" pitchFamily="34" charset="0"/>
              </a:rPr>
              <a:t>Inventory reports</a:t>
            </a:r>
          </a:p>
        </p:txBody>
      </p:sp>
      <p:sp>
        <p:nvSpPr>
          <p:cNvPr id="10347" name="TextBox 68"/>
          <p:cNvSpPr txBox="1">
            <a:spLocks noChangeArrowheads="1"/>
          </p:cNvSpPr>
          <p:nvPr/>
        </p:nvSpPr>
        <p:spPr bwMode="auto">
          <a:xfrm>
            <a:off x="4489450" y="1611313"/>
            <a:ext cx="1973263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System evolution policies</a:t>
            </a:r>
          </a:p>
        </p:txBody>
      </p:sp>
      <p:sp>
        <p:nvSpPr>
          <p:cNvPr id="10348" name="TextBox 68"/>
          <p:cNvSpPr txBox="1">
            <a:spLocks noChangeArrowheads="1"/>
          </p:cNvSpPr>
          <p:nvPr/>
        </p:nvSpPr>
        <p:spPr bwMode="auto">
          <a:xfrm>
            <a:off x="3708196" y="3049588"/>
            <a:ext cx="2301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Change requests, Procedures, Tools</a:t>
            </a:r>
          </a:p>
        </p:txBody>
      </p:sp>
      <p:sp>
        <p:nvSpPr>
          <p:cNvPr id="10349" name="TextBox 68"/>
          <p:cNvSpPr txBox="1">
            <a:spLocks noChangeArrowheads="1"/>
          </p:cNvSpPr>
          <p:nvPr/>
        </p:nvSpPr>
        <p:spPr bwMode="auto">
          <a:xfrm>
            <a:off x="5440363" y="5934075"/>
            <a:ext cx="63817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Payment </a:t>
            </a:r>
          </a:p>
        </p:txBody>
      </p:sp>
      <p:sp>
        <p:nvSpPr>
          <p:cNvPr id="10350" name="TextBox 68"/>
          <p:cNvSpPr txBox="1">
            <a:spLocks noChangeArrowheads="1"/>
          </p:cNvSpPr>
          <p:nvPr/>
        </p:nvSpPr>
        <p:spPr bwMode="auto">
          <a:xfrm>
            <a:off x="6078538" y="5934075"/>
            <a:ext cx="636587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Bill</a:t>
            </a:r>
          </a:p>
        </p:txBody>
      </p:sp>
      <p:cxnSp>
        <p:nvCxnSpPr>
          <p:cNvPr id="241" name="Shape 240"/>
          <p:cNvCxnSpPr>
            <a:stCxn id="0" idx="0"/>
            <a:endCxn id="0" idx="1"/>
          </p:cNvCxnSpPr>
          <p:nvPr/>
        </p:nvCxnSpPr>
        <p:spPr>
          <a:xfrm rot="5400000" flipH="1" flipV="1">
            <a:off x="4077493" y="4752182"/>
            <a:ext cx="1135063" cy="311150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2" name="TextBox 68"/>
          <p:cNvSpPr txBox="1">
            <a:spLocks noChangeArrowheads="1"/>
          </p:cNvSpPr>
          <p:nvPr/>
        </p:nvSpPr>
        <p:spPr bwMode="auto">
          <a:xfrm>
            <a:off x="3557588" y="4340225"/>
            <a:ext cx="854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GB" sz="1200" dirty="0">
                <a:latin typeface="Calibri" pitchFamily="34" charset="0"/>
              </a:rPr>
              <a:t>Special request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395116" y="3794128"/>
            <a:ext cx="1260475" cy="630237"/>
          </a:xfrm>
          <a:prstGeom prst="roundRect">
            <a:avLst/>
          </a:prstGeo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tx1"/>
                </a:solidFill>
              </a:rPr>
              <a:t>Audit Submission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 flipV="1">
            <a:off x="2096263" y="2381250"/>
            <a:ext cx="0" cy="3711576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68"/>
          <p:cNvSpPr txBox="1">
            <a:spLocks noChangeArrowheads="1"/>
          </p:cNvSpPr>
          <p:nvPr/>
        </p:nvSpPr>
        <p:spPr bwMode="auto">
          <a:xfrm>
            <a:off x="1340644" y="2779428"/>
            <a:ext cx="10223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GB" sz="1200" dirty="0" smtClean="0">
                <a:latin typeface="Calibri" pitchFamily="34" charset="0"/>
              </a:rPr>
              <a:t>SIP designs, Customised AIP designs</a:t>
            </a:r>
            <a:endParaRPr lang="en-GB" sz="1200" dirty="0">
              <a:latin typeface="Calibri" pitchFamily="34" charset="0"/>
            </a:endParaRPr>
          </a:p>
        </p:txBody>
      </p:sp>
      <p:cxnSp>
        <p:nvCxnSpPr>
          <p:cNvPr id="6" name="Elbow Connector 5"/>
          <p:cNvCxnSpPr/>
          <p:nvPr/>
        </p:nvCxnSpPr>
        <p:spPr>
          <a:xfrm rot="10800000" flipV="1">
            <a:off x="3135313" y="2890044"/>
            <a:ext cx="5548312" cy="3859212"/>
          </a:xfrm>
          <a:prstGeom prst="bentConnector3">
            <a:avLst>
              <a:gd name="adj1" fmla="val -129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68"/>
          <p:cNvSpPr txBox="1">
            <a:spLocks noChangeArrowheads="1"/>
          </p:cNvSpPr>
          <p:nvPr/>
        </p:nvSpPr>
        <p:spPr bwMode="auto">
          <a:xfrm>
            <a:off x="3518694" y="6379370"/>
            <a:ext cx="1412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GB" sz="1200" dirty="0" smtClean="0">
                <a:latin typeface="Calibri" pitchFamily="34" charset="0"/>
              </a:rPr>
              <a:t>AIP/SIP templates</a:t>
            </a:r>
          </a:p>
          <a:p>
            <a:pPr algn="ctr"/>
            <a:r>
              <a:rPr lang="en-GB" sz="1200" dirty="0" smtClean="0">
                <a:latin typeface="Calibri" pitchFamily="34" charset="0"/>
              </a:rPr>
              <a:t>Customization advice</a:t>
            </a:r>
            <a:endParaRPr lang="en-GB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1750">
          <a:solidFill>
            <a:schemeClr val="tx1"/>
          </a:solidFill>
          <a:prstDash val="solid"/>
          <a:headEnd type="none" w="lg" len="lg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1750">
          <a:solidFill>
            <a:schemeClr val="tx1"/>
          </a:solidFill>
          <a:prstDash val="solid"/>
          <a:headEnd type="none" w="lg" len="lg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8092</TotalTime>
  <Words>1674</Words>
  <Application>Microsoft Office PowerPoint</Application>
  <PresentationFormat>On-screen Show (4:3)</PresentationFormat>
  <Paragraphs>890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Giaretta</dc:creator>
  <cp:lastModifiedBy>dlg</cp:lastModifiedBy>
  <cp:revision>149</cp:revision>
  <cp:lastPrinted>2012-05-15T10:38:51Z</cp:lastPrinted>
  <dcterms:created xsi:type="dcterms:W3CDTF">2009-03-02T20:44:42Z</dcterms:created>
  <dcterms:modified xsi:type="dcterms:W3CDTF">2012-05-15T19:16:22Z</dcterms:modified>
</cp:coreProperties>
</file>